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0" r:id="rId3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4" d="100"/>
          <a:sy n="114"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80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physics#pid=678633f902dd36cfead7b08e#tid=6790bd8458ebf60009e4436a#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10186416" y="5138928"/>
            <a:ext cx="1746504" cy="768096"/>
          </a:xfrm>
          <a:prstGeom prst="rect">
            <a:avLst/>
          </a:prstGeom>
          <a:noFill/>
          <a:ln/>
        </p:spPr>
        <p:txBody>
          <a:bodyPr wrap="square" lIns="0" tIns="0" rIns="0" bIns="0" rtlCol="0" anchor="ctr"/>
          <a:lstStyle/>
          <a:p>
            <a:pPr algn="ctr">
              <a:lnSpc>
                <a:spcPct val="100000"/>
              </a:lnSpc>
            </a:pPr>
            <a:r>
              <a:rPr lang="en-US" sz="4400" b="1" i="0" dirty="0">
                <a:solidFill>
                  <a:srgbClr val="000000"/>
                </a:solidFill>
                <a:latin typeface="微软雅黑" pitchFamily="34" charset="0"/>
                <a:ea typeface="微软雅黑" pitchFamily="34" charset="-122"/>
                <a:cs typeface="微软雅黑" pitchFamily="34" charset="-120"/>
              </a:rPr>
              <a:t>物理</a:t>
            </a:r>
            <a:endParaRPr lang="en-US" sz="4400" dirty="0"/>
          </a:p>
        </p:txBody>
      </p:sp>
      <p:sp>
        <p:nvSpPr>
          <p:cNvPr id="4" name="MasterShapeName"/>
          <p:cNvSpPr/>
          <p:nvPr/>
        </p:nvSpPr>
        <p:spPr>
          <a:xfrm>
            <a:off x="10479024" y="5897880"/>
            <a:ext cx="1115568" cy="402336"/>
          </a:xfrm>
          <a:prstGeom prst="rect">
            <a:avLst/>
          </a:prstGeom>
          <a:solidFill>
            <a:srgbClr val="FF6600"/>
          </a:solidFill>
          <a:ln/>
        </p:spPr>
        <p:txBody>
          <a:bodyPr/>
          <a:lstStyle/>
          <a:p>
            <a:endParaRPr lang="zh-CN" altLang="en-US"/>
          </a:p>
        </p:txBody>
      </p:sp>
      <p:sp>
        <p:nvSpPr>
          <p:cNvPr id="5" name="MasterShapeName"/>
          <p:cNvSpPr/>
          <p:nvPr/>
        </p:nvSpPr>
        <p:spPr>
          <a:xfrm>
            <a:off x="10479024" y="5907024"/>
            <a:ext cx="1106424" cy="402336"/>
          </a:xfrm>
          <a:prstGeom prst="rect">
            <a:avLst/>
          </a:prstGeom>
          <a:noFill/>
          <a:ln/>
        </p:spPr>
        <p:txBody>
          <a:bodyPr wrap="square" lIns="0" tIns="0" rIns="0" bIns="0" rtlCol="0" anchor="ctr"/>
          <a:lstStyle/>
          <a:p>
            <a:pPr algn="ctr">
              <a:lnSpc>
                <a:spcPct val="100000"/>
              </a:lnSpc>
            </a:pPr>
            <a:r>
              <a:rPr lang="en-US" sz="2000" b="1" i="0" dirty="0">
                <a:solidFill>
                  <a:srgbClr val="FFFFFF"/>
                </a:solidFill>
                <a:latin typeface="微软雅黑" pitchFamily="34" charset="0"/>
                <a:ea typeface="微软雅黑" pitchFamily="34" charset="-122"/>
                <a:cs typeface="微软雅黑" pitchFamily="34" charset="-120"/>
              </a:rPr>
              <a:t>新教材</a:t>
            </a:r>
            <a:endParaRPr lang="en-US" sz="2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back_to_first_catalog" descr="preencoded.png">
            <a:hlinkClick r:id="rId3" action="ppaction://hlinksldjump"/>
          </p:cNvPr>
          <p:cNvPicPr>
            <a:picLocks noChangeAspect="1"/>
          </p:cNvPicPr>
          <p:nvPr/>
        </p:nvPicPr>
        <p:blipFill>
          <a:blip r:embed="rId4"/>
          <a:stretch>
            <a:fillRect/>
          </a:stretch>
        </p:blipFill>
        <p:spPr>
          <a:xfrm>
            <a:off x="10360152" y="6272784"/>
            <a:ext cx="1508760" cy="4297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amp;si=1">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name="Slide 10&amp;si=10">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5_BD.7_1#05b86ca8f?sp=1&amp;pid=13bf7ded6&amp;color=0,0,0&amp;vtp=1&amp;bt=1&amp;bbb=1&amp;hb=1"/>
              <p:cNvSpPr/>
              <p:nvPr/>
            </p:nvSpPr>
            <p:spPr>
              <a:xfrm>
                <a:off x="612648" y="524100"/>
                <a:ext cx="10963656" cy="38315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4.</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操作：</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.悬挂小盘的细绳绕过定滑轮系于小车上</a:t>
                </a:r>
                <a:r>
                  <a:rPr lang="en-US" altLang="zh-CN" sz="2400" b="0" i="0">
                    <a:solidFill>
                      <a:srgbClr val="000000"/>
                    </a:solidFill>
                    <a:latin typeface="Times New Roman" pitchFamily="34" charset="0"/>
                    <a:ea typeface="Microsoft Yahei" pitchFamily="34" charset="-122"/>
                    <a:cs typeface="Times New Roman" pitchFamily="34" charset="-120"/>
                  </a:rPr>
                  <a:t>，先</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Times New Roman" pitchFamily="34" charset="0"/>
                    <a:ea typeface="Microsoft Yahei" pitchFamily="34" charset="-122"/>
                    <a:cs typeface="Times New Roman" pitchFamily="34" charset="-120"/>
                  </a:rPr>
                  <a:t>后</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断开电源</a:t>
                </a:r>
                <a:r>
                  <a:rPr lang="en-US" altLang="zh-CN" sz="2400" b="0" i="0" dirty="0">
                    <a:solidFill>
                      <a:srgbClr val="000000"/>
                    </a:solidFill>
                    <a:latin typeface="Times New Roman" pitchFamily="34" charset="0"/>
                    <a:ea typeface="Microsoft Yahei" pitchFamily="34" charset="-122"/>
                    <a:cs typeface="Times New Roman" pitchFamily="34" charset="-120"/>
                  </a:rPr>
                  <a:t>，取下纸带，编号码。</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b</m:t>
                    </m:r>
                  </m:oMath>
                </a14:m>
                <a:r>
                  <a:rPr lang="en-US" altLang="zh-CN" sz="2400" b="0" i="0" dirty="0">
                    <a:solidFill>
                      <a:srgbClr val="000000"/>
                    </a:solidFill>
                    <a:latin typeface="Times New Roman" pitchFamily="34" charset="0"/>
                    <a:ea typeface="Microsoft Yahei" pitchFamily="34" charset="-122"/>
                    <a:cs typeface="Times New Roman" pitchFamily="34" charset="-120"/>
                  </a:rPr>
                  <a:t>.保持小车的质量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oMath>
                </a14:m>
                <a:r>
                  <a:rPr lang="en-US" altLang="zh-CN" sz="2400" b="0" i="0" dirty="0">
                    <a:solidFill>
                      <a:srgbClr val="000000"/>
                    </a:solidFill>
                    <a:latin typeface="Times New Roman" pitchFamily="34" charset="0"/>
                    <a:ea typeface="Microsoft Yahei" pitchFamily="34" charset="-122"/>
                    <a:cs typeface="Times New Roman" pitchFamily="34" charset="-120"/>
                  </a:rPr>
                  <a:t>不变，改变小盘和砝码的总质量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000000"/>
                    </a:solidFill>
                    <a:latin typeface="Times New Roman" pitchFamily="34" charset="0"/>
                    <a:ea typeface="Microsoft Yahei" pitchFamily="34" charset="-122"/>
                    <a:cs typeface="Times New Roman" pitchFamily="34" charset="-120"/>
                  </a:rPr>
                  <a:t>，重复步骤</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c</m:t>
                    </m:r>
                  </m:oMath>
                </a14:m>
                <a:r>
                  <a:rPr lang="en-US" altLang="zh-CN" sz="2400" b="0" i="0" dirty="0">
                    <a:solidFill>
                      <a:srgbClr val="000000"/>
                    </a:solidFill>
                    <a:latin typeface="Times New Roman" pitchFamily="34" charset="0"/>
                    <a:ea typeface="Microsoft Yahei" pitchFamily="34" charset="-122"/>
                    <a:cs typeface="Times New Roman" pitchFamily="34" charset="-120"/>
                  </a:rPr>
                  <a:t>.在每条纸带上选取一段比较理想的部分，求加速度</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d</m:t>
                    </m:r>
                  </m:oMath>
                </a14:m>
                <a:r>
                  <a:rPr lang="en-US" altLang="zh-CN" sz="2400" b="0" i="0" dirty="0">
                    <a:solidFill>
                      <a:srgbClr val="000000"/>
                    </a:solidFill>
                    <a:latin typeface="Times New Roman" pitchFamily="34" charset="0"/>
                    <a:ea typeface="Microsoft Yahei" pitchFamily="34" charset="-122"/>
                    <a:cs typeface="Times New Roman" pitchFamily="34" charset="-120"/>
                  </a:rPr>
                  <a:t>.描点作图，作出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的图像。</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e</m:t>
                    </m:r>
                  </m:oMath>
                </a14:m>
                <a:r>
                  <a:rPr lang="en-US" altLang="zh-CN" sz="2400" b="0" i="0" dirty="0">
                    <a:solidFill>
                      <a:srgbClr val="000000"/>
                    </a:solidFill>
                    <a:latin typeface="Times New Roman" pitchFamily="34" charset="0"/>
                    <a:ea typeface="Microsoft Yahei" pitchFamily="34" charset="-122"/>
                    <a:cs typeface="Times New Roman" pitchFamily="34" charset="-120"/>
                  </a:rPr>
                  <a:t>.保持小盘和砝码的总质量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000000"/>
                    </a:solidFill>
                    <a:latin typeface="Times New Roman" pitchFamily="34" charset="0"/>
                    <a:ea typeface="Microsoft Yahei" pitchFamily="34" charset="-122"/>
                    <a:cs typeface="Times New Roman" pitchFamily="34" charset="-120"/>
                  </a:rPr>
                  <a:t>不变，改变小车质量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oMath>
                </a14:m>
                <a:r>
                  <a:rPr lang="en-US" altLang="zh-CN" sz="2400" b="0" i="0" dirty="0">
                    <a:solidFill>
                      <a:srgbClr val="000000"/>
                    </a:solidFill>
                    <a:latin typeface="Times New Roman" pitchFamily="34" charset="0"/>
                    <a:ea typeface="Microsoft Yahei" pitchFamily="34" charset="-122"/>
                    <a:cs typeface="Times New Roman" pitchFamily="34" charset="-120"/>
                  </a:rPr>
                  <a:t>，重复步骤</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a</m:t>
                    </m:r>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c</m:t>
                    </m:r>
                  </m:oMath>
                </a14:m>
                <a:r>
                  <a:rPr lang="en-US" altLang="zh-CN" sz="2400" b="0" i="0" dirty="0">
                    <a:solidFill>
                      <a:srgbClr val="000000"/>
                    </a:solidFill>
                    <a:latin typeface="Times New Roman" pitchFamily="34" charset="0"/>
                    <a:ea typeface="Microsoft Yahei" pitchFamily="34" charset="-122"/>
                    <a:cs typeface="Times New Roman" pitchFamily="34" charset="-120"/>
                  </a:rPr>
                  <a:t>，作出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图像</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B_5_BD.7_1#05b86ca8f?sp=1&amp;pid=13bf7ded6&amp;color=0,0,0&amp;vtp=1&amp;bt=1&amp;bbb=1&amp;hb=1"/>
              <p:cNvSpPr>
                <a:spLocks noRot="1" noChangeAspect="1" noMove="1" noResize="1" noEditPoints="1" noAdjustHandles="1" noChangeArrowheads="1" noChangeShapeType="1" noTextEdit="1"/>
              </p:cNvSpPr>
              <p:nvPr/>
            </p:nvSpPr>
            <p:spPr>
              <a:xfrm>
                <a:off x="612648" y="524100"/>
                <a:ext cx="10963656" cy="3831590"/>
              </a:xfrm>
              <a:prstGeom prst="rect">
                <a:avLst/>
              </a:prstGeom>
              <a:blipFill>
                <a:blip r:embed="rId3"/>
                <a:stretch>
                  <a:fillRect l="-1724" r="-1780" b="-4610"/>
                </a:stretch>
              </a:blipFill>
              <a:ln/>
            </p:spPr>
            <p:txBody>
              <a:bodyPr/>
              <a:lstStyle/>
              <a:p>
                <a:r>
                  <a:rPr lang="zh-CN" altLang="en-US">
                    <a:noFill/>
                  </a:rPr>
                  <a:t> </a:t>
                </a:r>
              </a:p>
            </p:txBody>
          </p:sp>
        </mc:Fallback>
      </mc:AlternateContent>
      <p:sp>
        <p:nvSpPr>
          <p:cNvPr id="3" name="QB_5_AN.8_1#05b86ca8f.blank?pid=13bf7ded6&amp;color=0,0,0&amp;vpa=4&amp;vtp=1&amp;bbb=1"/>
          <p:cNvSpPr/>
          <p:nvPr/>
        </p:nvSpPr>
        <p:spPr>
          <a:xfrm>
            <a:off x="7942930" y="496160"/>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接通电源</a:t>
            </a:r>
            <a:endParaRPr lang="en-US" altLang="zh-CN" sz="2400" dirty="0"/>
          </a:p>
        </p:txBody>
      </p:sp>
      <p:sp>
        <p:nvSpPr>
          <p:cNvPr id="4" name="QB_5_AN.9_1#05b86ca8f.blank?pid=13bf7ded6&amp;color=0,0,0&amp;vpa=5&amp;vtp=1&amp;bbb=1"/>
          <p:cNvSpPr/>
          <p:nvPr/>
        </p:nvSpPr>
        <p:spPr>
          <a:xfrm>
            <a:off x="9771730" y="496160"/>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放开小车</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1&amp;si=11">
    <p:spTree>
      <p:nvGrpSpPr>
        <p:cNvPr id="1" name=""/>
        <p:cNvGrpSpPr/>
        <p:nvPr/>
      </p:nvGrpSpPr>
      <p:grpSpPr>
        <a:xfrm>
          <a:off x="0" y="0"/>
          <a:ext cx="0" cy="0"/>
          <a:chOff x="0" y="0"/>
          <a:chExt cx="0" cy="0"/>
        </a:xfrm>
      </p:grpSpPr>
      <p:sp>
        <p:nvSpPr>
          <p:cNvPr id="2" name="C_4_BD#aaa2b2303?sp=1&amp;pid=fe97b23a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五、实验数据处理</a:t>
            </a:r>
            <a:endParaRPr lang="en-US" altLang="zh-CN" sz="2800" dirty="0"/>
          </a:p>
        </p:txBody>
      </p:sp>
      <mc:AlternateContent xmlns:mc="http://schemas.openxmlformats.org/markup-compatibility/2006" xmlns:a14="http://schemas.microsoft.com/office/drawing/2010/main">
        <mc:Choice Requires="a14">
          <p:sp>
            <p:nvSpPr>
              <p:cNvPr id="3" name="P_5_BD#73947c5de?sp=1&amp;pid=aaa2b2303&amp;color=0,0,0&amp;vtp=1&amp;bbb=1"/>
              <p:cNvSpPr/>
              <p:nvPr/>
            </p:nvSpPr>
            <p:spPr>
              <a:xfrm>
                <a:off x="612648" y="1121661"/>
                <a:ext cx="10963656" cy="27139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a:t>
                </a:r>
                <a:r>
                  <a:rPr lang="en-US" altLang="zh-CN" sz="2400" b="0" i="0" dirty="0">
                    <a:solidFill>
                      <a:srgbClr val="000000"/>
                    </a:solidFill>
                    <a:latin typeface="Times New Roman" pitchFamily="34" charset="0"/>
                    <a:ea typeface="Microsoft Yahei" pitchFamily="34" charset="-122"/>
                    <a:cs typeface="Times New Roman" pitchFamily="34" charset="-120"/>
                  </a:rPr>
                  <a:t>利用逐差法或</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oMath>
                </a14:m>
                <a:r>
                  <a:rPr lang="en-US" altLang="zh-CN" sz="2400" b="0" i="0" dirty="0">
                    <a:solidFill>
                      <a:srgbClr val="000000"/>
                    </a:solidFill>
                    <a:latin typeface="Times New Roman" pitchFamily="34" charset="0"/>
                    <a:ea typeface="Microsoft Yahei" pitchFamily="34" charset="-122"/>
                    <a:cs typeface="Times New Roman" pitchFamily="34" charset="-120"/>
                  </a:rPr>
                  <a:t>图像法求</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2.</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以</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𝑎</m:t>
                    </m:r>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为纵坐标，</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𝐹</m:t>
                    </m:r>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为横坐标，描点、画线，如果该线为过原点的直线，说明</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𝑎</m:t>
                    </m:r>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与</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𝐹</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endParaRPr kumimoji="0" lang="en-US" altLang="zh-CN" sz="100" b="0" i="0" u="none" strike="noStrike" kern="0" cap="none" spc="-99900" normalizeH="0" baseline="0" noProof="0">
                  <a:ln>
                    <a:noFill/>
                  </a:ln>
                  <a:solidFill>
                    <a:srgbClr val="FFFFFF"/>
                  </a:solidFill>
                  <a:effectLst/>
                  <a:uLnTx/>
                  <a:uFillTx/>
                  <a:latin typeface="Times New Roman" pitchFamily="34" charset="0"/>
                  <a:ea typeface="Microsoft Yahei" pitchFamily="34" charset="-122"/>
                  <a:cs typeface="Times New Roman" pitchFamily="34" charset="-120"/>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成正比</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3.</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以</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𝑎</m:t>
                    </m:r>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为纵坐标，</a:t>
                </a:r>
                <a14:m>
                  <m:oMath xmlns:m="http://schemas.openxmlformats.org/officeDocument/2006/math">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m:t>
                        </m:r>
                      </m:den>
                    </m:f>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为横坐标，描点、画线，如果该线为过原点的直线，就能判定</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𝑎</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endParaRPr kumimoji="0" lang="en-US" altLang="zh-CN" sz="100" b="0" i="0" u="none" strike="noStrike" kern="0" cap="none" spc="-99900" normalizeH="0" baseline="0" noProof="0">
                  <a:ln>
                    <a:noFill/>
                  </a:ln>
                  <a:solidFill>
                    <a:srgbClr val="FFFFFF"/>
                  </a:solidFill>
                  <a:effectLst/>
                  <a:uLnTx/>
                  <a:uFillTx/>
                  <a:latin typeface="Times New Roman" pitchFamily="34" charset="0"/>
                  <a:ea typeface="Microsoft Yahei" pitchFamily="34" charset="-122"/>
                  <a:cs typeface="Times New Roman" pitchFamily="34" charset="-120"/>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与</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成反比。</a:t>
                </a:r>
                <a:endParaRPr lang="en-US" altLang="zh-CN" sz="2400" dirty="0"/>
              </a:p>
            </p:txBody>
          </p:sp>
        </mc:Choice>
        <mc:Fallback xmlns="">
          <p:sp>
            <p:nvSpPr>
              <p:cNvPr id="3" name="P_5_BD#73947c5de?sp=1&amp;pid=aaa2b2303&amp;color=0,0,0&amp;vtp=1&amp;bbb=1"/>
              <p:cNvSpPr>
                <a:spLocks noRot="1" noChangeAspect="1" noMove="1" noResize="1" noEditPoints="1" noAdjustHandles="1" noChangeArrowheads="1" noChangeShapeType="1" noTextEdit="1"/>
              </p:cNvSpPr>
              <p:nvPr/>
            </p:nvSpPr>
            <p:spPr>
              <a:xfrm>
                <a:off x="612648" y="1121661"/>
                <a:ext cx="10963656" cy="2713990"/>
              </a:xfrm>
              <a:prstGeom prst="rect">
                <a:avLst/>
              </a:prstGeom>
              <a:blipFill>
                <a:blip r:embed="rId3"/>
                <a:stretch>
                  <a:fillRect l="-1724" b="-6517"/>
                </a:stretch>
              </a:blipFill>
              <a:ln/>
            </p:spPr>
            <p:txBody>
              <a:bodyPr/>
              <a:lstStyle/>
              <a:p>
                <a:r>
                  <a:rPr lang="zh-CN" altLang="en-US">
                    <a:noFill/>
                  </a:rPr>
                  <a:t> </a:t>
                </a:r>
              </a:p>
            </p:txBody>
          </p:sp>
        </mc:Fallback>
      </mc:AlternateContent>
    </p:spTree>
  </p:cSld>
  <p:clrMapOvr>
    <a:masterClrMapping/>
  </p:clrMapOvr>
  <p:transition>
    <p:split dir="in"/>
  </p:transition>
</p:sld>
</file>

<file path=ppt/slides/slide12.xml><?xml version="1.0" encoding="utf-8"?>
<p:sld xmlns:a="http://schemas.openxmlformats.org/drawingml/2006/main" xmlns:r="http://schemas.openxmlformats.org/officeDocument/2006/relationships" xmlns:p="http://schemas.openxmlformats.org/presentationml/2006/main">
  <p:cSld name="Slide 12&amp;si=12">
    <p:spTree>
      <p:nvGrpSpPr>
        <p:cNvPr id="1" name=""/>
        <p:cNvGrpSpPr/>
        <p:nvPr/>
      </p:nvGrpSpPr>
      <p:grpSpPr>
        <a:xfrm>
          <a:off x="0" y="0"/>
          <a:ext cx="0" cy="0"/>
          <a:chOff x="0" y="0"/>
          <a:chExt cx="0" cy="0"/>
        </a:xfrm>
      </p:grpSpPr>
      <p:sp>
        <p:nvSpPr>
          <p:cNvPr id="2" name="C_4_BD#2bfac3964?sp=1&amp;pid=fe97b23a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六、误差分析</a:t>
            </a:r>
            <a:endParaRPr lang="en-US" altLang="zh-CN" sz="2800" dirty="0"/>
          </a:p>
        </p:txBody>
      </p:sp>
      <p:sp>
        <p:nvSpPr>
          <p:cNvPr id="3" name="P_5_BD#f7ac75405?sp=1&amp;pid=2bfac3964&amp;color=0,0,0&amp;vtp=1&amp;bbb=1&amp;hb=1"/>
          <p:cNvSpPr/>
          <p:nvPr/>
        </p:nvSpPr>
        <p:spPr>
          <a:xfrm>
            <a:off x="612648" y="1121661"/>
            <a:ext cx="10963656" cy="55079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a:t>
            </a:r>
            <a:r>
              <a:rPr lang="en-US" altLang="zh-CN" sz="2400" b="0" i="0" dirty="0">
                <a:solidFill>
                  <a:srgbClr val="000000"/>
                </a:solidFill>
                <a:latin typeface="Times New Roman" pitchFamily="34" charset="0"/>
                <a:ea typeface="Microsoft Yahei" pitchFamily="34" charset="-122"/>
                <a:cs typeface="Times New Roman" pitchFamily="34" charset="-120"/>
              </a:rPr>
              <a:t>因实验原理不完善引起误差。</a:t>
            </a:r>
            <a:r>
              <a:rPr lang="en-US" altLang="zh-CN" sz="2400" b="0" i="0">
                <a:solidFill>
                  <a:srgbClr val="000000"/>
                </a:solidFill>
                <a:latin typeface="Times New Roman" pitchFamily="34" charset="0"/>
                <a:ea typeface="Microsoft Yahei" pitchFamily="34" charset="-122"/>
                <a:cs typeface="Times New Roman" pitchFamily="34" charset="-120"/>
              </a:rPr>
              <a:t>本实验用小盘和砝码的总重力代替小车受到的拉力，</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而实际上小车所受的拉力要小于小盘和砝码的总重力。小盘和砝码的总质量越小</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于小车的质量</a:t>
            </a:r>
            <a:r>
              <a:rPr lang="en-US" altLang="zh-CN" sz="2400" b="0" i="0" dirty="0">
                <a:solidFill>
                  <a:srgbClr val="000000"/>
                </a:solidFill>
                <a:latin typeface="Times New Roman" pitchFamily="34" charset="0"/>
                <a:ea typeface="Microsoft Yahei" pitchFamily="34" charset="-122"/>
                <a:cs typeface="Times New Roman" pitchFamily="34" charset="-120"/>
              </a:rPr>
              <a:t>，由此引起的误差就越小。因此</a:t>
            </a:r>
            <a:r>
              <a:rPr lang="en-US" altLang="zh-CN" sz="2400" b="0" i="0">
                <a:solidFill>
                  <a:srgbClr val="000000"/>
                </a:solidFill>
                <a:latin typeface="Times New Roman" pitchFamily="34" charset="0"/>
                <a:ea typeface="Microsoft Yahei" pitchFamily="34" charset="-122"/>
                <a:cs typeface="Times New Roman" pitchFamily="34" charset="-120"/>
              </a:rPr>
              <a:t>，满足小盘和砝码的总质量远小于</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小车的质量的目的就是减小因实验原理不完善而引起的误差。</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平衡阻力不准确造成误差。在平衡阻力时，除了不挂小盘之外，其他均应该与实</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验测量时的操作一致（比如要挂好纸带、接通打点计时器等），小车匀速运动的</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标志是打点计时器在纸带上打出的相邻两点间的距离相等。平衡阻力不足或过度</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都会引起误差。</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质量的测量、纸带上打点计时器打点间隔距离的测量、细绳或纸带不与木板平行</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等都会引起误差。</a:t>
            </a:r>
            <a:endParaRPr lang="en-US" altLang="zh-CN" sz="2400" dirty="0"/>
          </a:p>
        </p:txBody>
      </p:sp>
    </p:spTree>
  </p:cSld>
  <p:clrMapOvr>
    <a:masterClrMapping/>
  </p:clrMapOvr>
  <p:transition>
    <p:split dir="in"/>
  </p:transition>
</p:sld>
</file>

<file path=ppt/slides/slide13.xml><?xml version="1.0" encoding="utf-8"?>
<p:sld xmlns:a="http://schemas.openxmlformats.org/drawingml/2006/main" xmlns:r="http://schemas.openxmlformats.org/officeDocument/2006/relationships" xmlns:p="http://schemas.openxmlformats.org/presentationml/2006/main">
  <p:cSld name="Slide 13&amp;si=13">
    <p:spTree>
      <p:nvGrpSpPr>
        <p:cNvPr id="1" name=""/>
        <p:cNvGrpSpPr/>
        <p:nvPr/>
      </p:nvGrpSpPr>
      <p:grpSpPr>
        <a:xfrm>
          <a:off x="0" y="0"/>
          <a:ext cx="0" cy="0"/>
          <a:chOff x="0" y="0"/>
          <a:chExt cx="0" cy="0"/>
        </a:xfrm>
      </p:grpSpPr>
      <p:sp>
        <p:nvSpPr>
          <p:cNvPr id="2" name="C_4_BD#f1cf7c68b?sp=1&amp;pid=fe97b23a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七、注意事项</a:t>
            </a:r>
            <a:endParaRPr lang="en-US" altLang="zh-CN" sz="2800" dirty="0"/>
          </a:p>
        </p:txBody>
      </p:sp>
      <p:sp>
        <p:nvSpPr>
          <p:cNvPr id="3" name="P_5_BD#2184f279f?sp=1&amp;pid=f1cf7c68b&amp;color=0,0,0&amp;vtp=1&amp;bbb=1&amp;hb=1"/>
          <p:cNvSpPr/>
          <p:nvPr/>
        </p:nvSpPr>
        <p:spPr>
          <a:xfrm>
            <a:off x="612648" y="1121661"/>
            <a:ext cx="10963656" cy="43861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a:t>
            </a:r>
            <a:r>
              <a:rPr lang="en-US" altLang="zh-CN" sz="2400" b="0" i="0" dirty="0">
                <a:solidFill>
                  <a:srgbClr val="000000"/>
                </a:solidFill>
                <a:latin typeface="Times New Roman" pitchFamily="34" charset="0"/>
                <a:ea typeface="Microsoft Yahei" pitchFamily="34" charset="-122"/>
                <a:cs typeface="Times New Roman" pitchFamily="34" charset="-120"/>
              </a:rPr>
              <a:t>平衡阻力：在平衡阻力时，不要把悬挂小盘的细绳系在小车上</a:t>
            </a:r>
            <a:r>
              <a:rPr lang="en-US" altLang="zh-CN" sz="2400" b="0" i="0">
                <a:solidFill>
                  <a:srgbClr val="000000"/>
                </a:solidFill>
                <a:latin typeface="Times New Roman" pitchFamily="34" charset="0"/>
                <a:ea typeface="Microsoft Yahei" pitchFamily="34" charset="-122"/>
                <a:cs typeface="Times New Roman" pitchFamily="34" charset="-120"/>
              </a:rPr>
              <a:t>，即不要给小车施</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加任何牵引力</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且要让小车拖着纸带匀速运动。</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不重复平衡阻力：平衡了阻力后，不管以后是改变小盘和砝码的总质量还是改变</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小车的质量，都不需要重新平衡阻力。</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实验条件：每条纸带都必须在满足小车的质量远大于小盘和砝码的总质量的条件</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下打出。只有如此，小盘和砝码的总重力才可视为小车受到的拉力。</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AE8CBB"/>
                </a:solidFill>
                <a:effectLst/>
                <a:uLnTx/>
                <a:uFillTx/>
                <a:latin typeface="Times New Roman" pitchFamily="34" charset="0"/>
                <a:ea typeface="Microsoft Yahei" pitchFamily="34" charset="-122"/>
                <a:cs typeface="Times New Roman" pitchFamily="34" charset="-120"/>
              </a:rPr>
              <a:t>4</a:t>
            </a:r>
            <a:r>
              <a:rPr kumimoji="0" lang="en-US" altLang="zh-CN" sz="2400" b="1" i="0" u="none" strike="noStrike" kern="1200" cap="none" spc="-50" normalizeH="0" baseline="0" noProof="0">
                <a:ln>
                  <a:noFill/>
                </a:ln>
                <a:solidFill>
                  <a:srgbClr val="AE8CBB"/>
                </a:solidFill>
                <a:effectLst/>
                <a:uLnTx/>
                <a:uFillTx/>
                <a:latin typeface="Times New Roman" pitchFamily="34" charset="0"/>
                <a:ea typeface="Microsoft Yahei" pitchFamily="34" charset="-122"/>
                <a:cs typeface="Times New Roman" pitchFamily="34" charset="-120"/>
              </a:rPr>
              <a:t>.</a:t>
            </a:r>
            <a:r>
              <a:rPr kumimoji="0" lang="en-US" altLang="zh-CN" sz="2400" b="1" i="0" u="none" strike="noStrike" kern="1200" cap="none" spc="-50" normalizeH="0" baseline="0" noProof="0">
                <a:ln>
                  <a:noFill/>
                </a:ln>
                <a:solidFill>
                  <a:srgbClr val="AE8CBB"/>
                </a:solidFill>
                <a:effectLst/>
                <a:uLnTx/>
                <a:uFillTx/>
                <a:latin typeface="SimSun" pitchFamily="34" charset="0"/>
                <a:ea typeface="SimSun" pitchFamily="34" charset="-122"/>
                <a:cs typeface="SimSun" pitchFamily="34" charset="-120"/>
              </a:rPr>
              <a:t> </a:t>
            </a:r>
            <a:r>
              <a:rPr kumimoji="0" lang="en-US" altLang="zh-CN" sz="2400" b="0" i="0" u="none" strike="noStrike" kern="1200" cap="none" spc="-5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一先一后一按住：改变拉力或小车质量后，每次实验开始时小车应尽量靠近打点</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5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计时器，并应先</a:t>
            </a:r>
            <a:r>
              <a:rPr kumimoji="0" lang="en-US" altLang="zh-CN" sz="2400" b="0" i="0" u="none" strike="noStrike" kern="1200" cap="none" spc="-50" normalizeH="0" baseline="0" noProof="0">
                <a:ln>
                  <a:noFill/>
                </a:ln>
                <a:solidFill>
                  <a:srgbClr val="000000"/>
                </a:solidFill>
                <a:effectLst/>
                <a:uLnTx/>
                <a:uFillTx/>
                <a:latin typeface="SimSun" pitchFamily="34" charset="0"/>
                <a:ea typeface="SimSun" pitchFamily="34" charset="-122"/>
                <a:cs typeface="SimSun" pitchFamily="34" charset="-120"/>
              </a:rPr>
              <a:t>__________</a:t>
            </a:r>
            <a:r>
              <a:rPr kumimoji="0" lang="en-US" altLang="zh-CN" sz="2400" b="0" i="0" u="none" strike="noStrike" kern="1200" cap="none" spc="-5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，后</a:t>
            </a:r>
            <a:r>
              <a:rPr kumimoji="0" lang="en-US" altLang="zh-CN" sz="2400" b="0" i="0" u="none" strike="noStrike" kern="1200" cap="none" spc="-50" normalizeH="0" baseline="0" noProof="0">
                <a:ln>
                  <a:noFill/>
                </a:ln>
                <a:solidFill>
                  <a:srgbClr val="000000"/>
                </a:solidFill>
                <a:effectLst/>
                <a:uLnTx/>
                <a:uFillTx/>
                <a:latin typeface="SimSun" pitchFamily="34" charset="0"/>
                <a:ea typeface="SimSun" pitchFamily="34" charset="-122"/>
                <a:cs typeface="SimSun" pitchFamily="34" charset="-120"/>
              </a:rPr>
              <a:t>__________</a:t>
            </a:r>
            <a:r>
              <a:rPr kumimoji="0" lang="en-US" altLang="zh-CN" sz="2400" b="0" i="0" u="none" strike="noStrike" kern="1200" cap="none" spc="-5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，且应在小车到达定滑轮前按住小车。</a:t>
            </a:r>
            <a:endParaRPr lang="en-US" altLang="zh-CN" sz="2400" dirty="0"/>
          </a:p>
        </p:txBody>
      </p:sp>
      <p:sp>
        <p:nvSpPr>
          <p:cNvPr id="7" name="QB_5_AN.11_1#2184f279f.blank?pid=f1cf7c68b&amp;color=0,0,0&amp;vpa=6&amp;vtp=1&amp;bbb=1"/>
          <p:cNvSpPr/>
          <p:nvPr/>
        </p:nvSpPr>
        <p:spPr>
          <a:xfrm>
            <a:off x="2696242" y="4983731"/>
            <a:ext cx="1414463" cy="474599"/>
          </a:xfrm>
          <a:prstGeom prst="rect">
            <a:avLst/>
          </a:prstGeom>
          <a:noFill/>
          <a:ln/>
        </p:spPr>
        <p:txBody>
          <a:bodyPr wrap="none" lIns="0" tIns="0" rIns="0" bIns="0" rtlCol="0" anchor="t"/>
          <a:lstStyle/>
          <a:p>
            <a:pPr algn="ctr" latinLnBrk="1">
              <a:lnSpc>
                <a:spcPts val="4200"/>
              </a:lnSpc>
            </a:pPr>
            <a:r>
              <a:rPr lang="en-US" altLang="zh-CN" sz="2400" b="1" i="0" spc="-50" dirty="0">
                <a:solidFill>
                  <a:srgbClr val="FF0000"/>
                </a:solidFill>
                <a:latin typeface="Times New Roman" pitchFamily="34" charset="0"/>
                <a:ea typeface="KaiTi" pitchFamily="34" charset="-122"/>
                <a:cs typeface="Times New Roman" pitchFamily="34" charset="-120"/>
              </a:rPr>
              <a:t>接通电源</a:t>
            </a:r>
            <a:endParaRPr lang="en-US" altLang="zh-CN" sz="2400" spc="-50" dirty="0"/>
          </a:p>
        </p:txBody>
      </p:sp>
      <p:sp>
        <p:nvSpPr>
          <p:cNvPr id="8" name="QB_5_AN.12_1#2184f279f.blank?pid=f1cf7c68b&amp;color=0,0,0&amp;vpa=7&amp;vtp=1&amp;bbb=1"/>
          <p:cNvSpPr/>
          <p:nvPr/>
        </p:nvSpPr>
        <p:spPr>
          <a:xfrm>
            <a:off x="4753641" y="4983731"/>
            <a:ext cx="1414463" cy="474599"/>
          </a:xfrm>
          <a:prstGeom prst="rect">
            <a:avLst/>
          </a:prstGeom>
          <a:noFill/>
          <a:ln/>
        </p:spPr>
        <p:txBody>
          <a:bodyPr wrap="none" lIns="0" tIns="0" rIns="0" bIns="0" rtlCol="0" anchor="t"/>
          <a:lstStyle/>
          <a:p>
            <a:pPr algn="ctr" latinLnBrk="1">
              <a:lnSpc>
                <a:spcPts val="4200"/>
              </a:lnSpc>
            </a:pPr>
            <a:r>
              <a:rPr lang="en-US" altLang="zh-CN" sz="2400" b="1" i="0" spc="-50" dirty="0">
                <a:solidFill>
                  <a:srgbClr val="FF0000"/>
                </a:solidFill>
                <a:latin typeface="Times New Roman" pitchFamily="34" charset="0"/>
                <a:ea typeface="KaiTi" pitchFamily="34" charset="-122"/>
                <a:cs typeface="Times New Roman" pitchFamily="34" charset="-120"/>
              </a:rPr>
              <a:t>放开小车</a:t>
            </a:r>
            <a:endParaRPr lang="en-US" altLang="zh-CN" sz="2400" spc="-5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left)">
                                      <p:cBhvr>
                                        <p:cTn id="15" dur="500"/>
                                        <p:tgtEl>
                                          <p:spTgt spid="8">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4&amp;si=14">
    <p:spTree>
      <p:nvGrpSpPr>
        <p:cNvPr id="1" name=""/>
        <p:cNvGrpSpPr/>
        <p:nvPr/>
      </p:nvGrpSpPr>
      <p:grpSpPr>
        <a:xfrm>
          <a:off x="0" y="0"/>
          <a:ext cx="0" cy="0"/>
          <a:chOff x="0" y="0"/>
          <a:chExt cx="0" cy="0"/>
        </a:xfrm>
      </p:grpSpPr>
      <p:sp>
        <p:nvSpPr>
          <p:cNvPr id="2" name="P_5_BD#79cb8f5b2?sp=1&amp;pid=f1cf7c68b&amp;color=0,0,0&amp;vtp=1&amp;bt=1&amp;bbb=1&amp;hb=1"/>
          <p:cNvSpPr/>
          <p:nvPr/>
        </p:nvSpPr>
        <p:spPr>
          <a:xfrm>
            <a:off x="612648" y="486000"/>
            <a:ext cx="10963656"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5.</a:t>
            </a:r>
            <a:r>
              <a:rPr lang="en-US" altLang="zh-CN" sz="2400" b="0" i="0" dirty="0">
                <a:solidFill>
                  <a:srgbClr val="000000"/>
                </a:solidFill>
                <a:latin typeface="Times New Roman" pitchFamily="34" charset="0"/>
                <a:ea typeface="Microsoft Yahei" pitchFamily="34" charset="-122"/>
                <a:cs typeface="Times New Roman" pitchFamily="34" charset="-120"/>
              </a:rPr>
              <a:t>作图：作图时，两坐标轴单位长度的比例要适当</a:t>
            </a:r>
            <a:r>
              <a:rPr lang="en-US" altLang="zh-CN" sz="2400" b="0" i="0">
                <a:solidFill>
                  <a:srgbClr val="000000"/>
                </a:solidFill>
                <a:latin typeface="Times New Roman" pitchFamily="34" charset="0"/>
                <a:ea typeface="Microsoft Yahei" pitchFamily="34" charset="-122"/>
                <a:cs typeface="Times New Roman" pitchFamily="34" charset="-120"/>
              </a:rPr>
              <a:t>，要使尽可能多的点落在所作直</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线上</a:t>
            </a:r>
            <a:r>
              <a:rPr lang="en-US" altLang="zh-CN" sz="2400" b="0" i="0" dirty="0">
                <a:solidFill>
                  <a:srgbClr val="000000"/>
                </a:solidFill>
                <a:latin typeface="Times New Roman" pitchFamily="34" charset="0"/>
                <a:ea typeface="Microsoft Yahei" pitchFamily="34" charset="-122"/>
                <a:cs typeface="Times New Roman" pitchFamily="34" charset="-120"/>
              </a:rPr>
              <a:t>，不在直线上的点应尽可能均匀分布在所作直线两侧。</a:t>
            </a:r>
            <a:endParaRPr lang="en-US" altLang="zh-CN" sz="2400" dirty="0"/>
          </a:p>
        </p:txBody>
      </p:sp>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name="Slide 15&amp;si=15">
    <p:spTree>
      <p:nvGrpSpPr>
        <p:cNvPr id="1" name=""/>
        <p:cNvGrpSpPr/>
        <p:nvPr/>
      </p:nvGrpSpPr>
      <p:grpSpPr>
        <a:xfrm>
          <a:off x="0" y="0"/>
          <a:ext cx="0" cy="0"/>
          <a:chOff x="0" y="0"/>
          <a:chExt cx="0" cy="0"/>
        </a:xfrm>
      </p:grpSpPr>
      <p:sp>
        <p:nvSpPr>
          <p:cNvPr id="2" name="C_3_BD#1ef19d67b.fixed?pid=4f0af1237&amp;color=0,0,0&amp;vtp=1&amp;bbb=1"/>
          <p:cNvSpPr/>
          <p:nvPr/>
        </p:nvSpPr>
        <p:spPr>
          <a:xfrm>
            <a:off x="0" y="2157984"/>
            <a:ext cx="12188952" cy="1435608"/>
          </a:xfrm>
          <a:prstGeom prst="rect">
            <a:avLst/>
          </a:prstGeom>
          <a:noFill/>
          <a:ln/>
        </p:spPr>
        <p:txBody>
          <a:bodyPr wrap="none" lIns="0" tIns="0" rIns="0" bIns="0" rtlCol="0" anchor="ctr"/>
          <a:lstStyle/>
          <a:p>
            <a:pPr algn="ctr" latinLnBrk="1">
              <a:lnSpc>
                <a:spcPts val="5900"/>
              </a:lnSpc>
            </a:pPr>
            <a:r>
              <a:rPr lang="en-US" altLang="zh-CN" sz="4800" b="1" i="0" dirty="0">
                <a:solidFill>
                  <a:srgbClr val="000000"/>
                </a:solidFill>
                <a:latin typeface="微软雅黑" pitchFamily="34" charset="0"/>
                <a:ea typeface="微软雅黑" pitchFamily="34" charset="-122"/>
                <a:cs typeface="微软雅黑" pitchFamily="34" charset="-120"/>
              </a:rPr>
              <a:t>关键能力·核心突破</a:t>
            </a:r>
            <a:endParaRPr lang="en-US" altLang="zh-CN" sz="4800" dirty="0"/>
          </a:p>
        </p:txBody>
      </p:sp>
    </p:spTree>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name="Slide 16&amp;si=16">
    <p:spTree>
      <p:nvGrpSpPr>
        <p:cNvPr id="1" name=""/>
        <p:cNvGrpSpPr/>
        <p:nvPr/>
      </p:nvGrpSpPr>
      <p:grpSpPr>
        <a:xfrm>
          <a:off x="0" y="0"/>
          <a:ext cx="0" cy="0"/>
          <a:chOff x="0" y="0"/>
          <a:chExt cx="0" cy="0"/>
        </a:xfrm>
      </p:grpSpPr>
      <p:sp>
        <p:nvSpPr>
          <p:cNvPr id="2" name="C_4_BD#c55b389e3?pid=1ef19d67b&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探究点一</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教材原型实验</a:t>
            </a:r>
            <a:endParaRPr lang="en-US" altLang="zh-CN" sz="3000" dirty="0"/>
          </a:p>
        </p:txBody>
      </p:sp>
      <p:sp>
        <p:nvSpPr>
          <p:cNvPr id="3" name="QO_5_BD.13_1#05a3b12c4?sp=1&amp;pid=c55b389e3&amp;color=0,0,0&amp;vtp=1&amp;bbb=1"/>
          <p:cNvSpPr/>
          <p:nvPr/>
        </p:nvSpPr>
        <p:spPr>
          <a:xfrm>
            <a:off x="612648" y="1156134"/>
            <a:ext cx="10963656" cy="474599"/>
          </a:xfrm>
          <a:prstGeom prst="rect">
            <a:avLst/>
          </a:prstGeom>
          <a:noFill/>
          <a:ln/>
        </p:spPr>
        <p:txBody>
          <a:bodyPr wrap="none" lIns="0" tIns="0" rIns="0" bIns="0" rtlCol="0" anchor="t"/>
          <a:lstStyle/>
          <a:p>
            <a:pPr algn="l" latinLnBrk="1">
              <a:lnSpc>
                <a:spcPts val="4200"/>
              </a:lnSpc>
            </a:pPr>
            <a:r>
              <a:rPr lang="en-US" altLang="zh-CN" sz="2400" b="1" i="0" spc="-100" dirty="0">
                <a:solidFill>
                  <a:srgbClr val="AE8CBB"/>
                </a:solidFill>
                <a:latin typeface="Times New Roman" pitchFamily="34" charset="0"/>
                <a:ea typeface="Microsoft Yahei" pitchFamily="34" charset="-122"/>
                <a:cs typeface="Times New Roman" pitchFamily="34" charset="-120"/>
              </a:rPr>
              <a:t>例1</a:t>
            </a:r>
            <a:r>
              <a:rPr lang="en-US" altLang="zh-CN" sz="2400" b="1" i="0" spc="-100" dirty="0">
                <a:solidFill>
                  <a:srgbClr val="AE8CBB"/>
                </a:solidFill>
                <a:latin typeface="SimSun" pitchFamily="34" charset="0"/>
                <a:ea typeface="SimSun" pitchFamily="34" charset="-122"/>
                <a:cs typeface="SimSun" pitchFamily="34" charset="-120"/>
              </a:rPr>
              <a:t> </a:t>
            </a:r>
            <a:r>
              <a:rPr lang="en-US" altLang="zh-CN" sz="2400" b="0" i="0" spc="-100" dirty="0">
                <a:solidFill>
                  <a:srgbClr val="AE8CBB"/>
                </a:solidFill>
                <a:latin typeface="Times New Roman" pitchFamily="34" charset="0"/>
                <a:ea typeface="Microsoft Yahei" pitchFamily="34" charset="-122"/>
                <a:cs typeface="Times New Roman" pitchFamily="34" charset="-120"/>
              </a:rPr>
              <a:t>（2024·甘肃卷·11，6分）</a:t>
            </a:r>
            <a:r>
              <a:rPr lang="en-US" altLang="zh-CN" sz="2400" b="0" i="0" spc="-100" dirty="0">
                <a:solidFill>
                  <a:srgbClr val="000000"/>
                </a:solidFill>
                <a:latin typeface="Times New Roman" pitchFamily="34" charset="0"/>
                <a:ea typeface="Microsoft Yahei" pitchFamily="34" charset="-122"/>
                <a:cs typeface="Times New Roman" pitchFamily="34" charset="-120"/>
              </a:rPr>
              <a:t>用图1所示实验装置探究外力一定时加速度与质量的关系。</a:t>
            </a:r>
            <a:endParaRPr lang="en-US" altLang="zh-CN" sz="2400" spc="-100" dirty="0"/>
          </a:p>
        </p:txBody>
      </p:sp>
      <p:pic>
        <p:nvPicPr>
          <p:cNvPr id="4" name="QO_5_BD.13_2#05a3b12c4?iti=1&amp;pid=c55b389e3&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3520440" y="1760572"/>
            <a:ext cx="5157216" cy="269748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O_5_BD.13_3#05a3b12c4?iti=1&amp;pid=c55b389e3&amp;color=0,0,0&amp;vtp=1&amp;bbb=1"/>
          <p:cNvSpPr/>
          <p:nvPr/>
        </p:nvSpPr>
        <p:spPr>
          <a:xfrm>
            <a:off x="5836317" y="4585052"/>
            <a:ext cx="525462" cy="895096"/>
          </a:xfrm>
          <a:prstGeom prst="rect">
            <a:avLst/>
          </a:prstGeom>
          <a:noFill/>
          <a:ln/>
        </p:spPr>
        <p:txBody>
          <a:bodyPr wrap="none" lIns="0" tIns="0" rIns="0" bIns="0" rtlCol="0" anchor="t"/>
          <a:lstStyle/>
          <a:p>
            <a:pPr algn="ctr" latinLnBrk="1">
              <a:lnSpc>
                <a:spcPts val="4200"/>
              </a:lnSpc>
            </a:pPr>
            <a:r>
              <a:rPr lang="en-US" altLang="zh-CN" sz="2400" b="0" i="0" dirty="0">
                <a:solidFill>
                  <a:srgbClr val="000000"/>
                </a:solidFill>
                <a:latin typeface="Times New Roman" pitchFamily="34" charset="0"/>
                <a:ea typeface="Microsoft Yahei" pitchFamily="34" charset="-122"/>
                <a:cs typeface="Times New Roman" pitchFamily="34" charset="-120"/>
              </a:rPr>
              <a:t>图1</a:t>
            </a:r>
            <a:endParaRPr lang="en-US" altLang="zh-CN" sz="2400" dirty="0"/>
          </a:p>
        </p:txBody>
      </p:sp>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name="Slide 17&amp;si=17">
    <p:spTree>
      <p:nvGrpSpPr>
        <p:cNvPr id="1" name=""/>
        <p:cNvGrpSpPr/>
        <p:nvPr/>
      </p:nvGrpSpPr>
      <p:grpSpPr>
        <a:xfrm>
          <a:off x="0" y="0"/>
          <a:ext cx="0" cy="0"/>
          <a:chOff x="0" y="0"/>
          <a:chExt cx="0" cy="0"/>
        </a:xfrm>
      </p:grpSpPr>
      <p:sp>
        <p:nvSpPr>
          <p:cNvPr id="2" name="QC_6_BD.14_1#f892ed1d4?pid=05a3b12c4&amp;color=0,0,0&amp;vtp=1&amp;bt=1&amp;bbb=1"/>
          <p:cNvSpPr/>
          <p:nvPr/>
        </p:nvSpPr>
        <p:spPr>
          <a:xfrm>
            <a:off x="612648" y="5241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以下操作正确的是</a:t>
            </a:r>
            <a:r>
              <a:rPr lang="en-US" altLang="zh-CN" sz="2400" i="0">
                <a:solidFill>
                  <a:srgbClr val="000000"/>
                </a:solidFill>
                <a:latin typeface="SimSun" pitchFamily="34" charset="0"/>
                <a:ea typeface="SimSun" pitchFamily="34" charset="-122"/>
                <a:cs typeface="SimSun" pitchFamily="34" charset="-120"/>
              </a:rPr>
              <a:t>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单选，填正确答案标号）。</a:t>
            </a:r>
            <a:endParaRPr lang="en-US" altLang="zh-CN" sz="2400" dirty="0"/>
          </a:p>
        </p:txBody>
      </p:sp>
      <p:sp>
        <p:nvSpPr>
          <p:cNvPr id="3" name="QC_6_BD.14_2#f892ed1d4.choices?pid=05a3b12c4&amp;color=0,0,0&amp;vtp=1&amp;bbb=1"/>
          <p:cNvSpPr/>
          <p:nvPr/>
        </p:nvSpPr>
        <p:spPr>
          <a:xfrm>
            <a:off x="612648" y="1067532"/>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使小车质量远小于槽码质量</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调整垫块位置以平衡阻力</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平衡阻力时移去打点计时器和纸带</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释放小车后立即打开打点计时器</a:t>
            </a:r>
            <a:endParaRPr lang="en-US" altLang="zh-CN" sz="2400" dirty="0"/>
          </a:p>
        </p:txBody>
      </p:sp>
      <p:sp>
        <p:nvSpPr>
          <p:cNvPr id="4" name="QC_6_AN.15_1#f892ed1d4.blank?pid=05a3b12c4&amp;color=0,0,0&amp;vpa=8&amp;vtp=1"/>
          <p:cNvSpPr/>
          <p:nvPr/>
        </p:nvSpPr>
        <p:spPr>
          <a:xfrm>
            <a:off x="3956716" y="4745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p:sp>
        <p:nvSpPr>
          <p:cNvPr id="5" name="QC_6_AS.16_1#f892ed1d4?pid=05a3b12c4&amp;color=0,0,0&amp;vtp=1&amp;bbb=1&amp;hb=1"/>
          <p:cNvSpPr/>
          <p:nvPr/>
        </p:nvSpPr>
        <p:spPr>
          <a:xfrm>
            <a:off x="612648" y="3264632"/>
            <a:ext cx="10963656" cy="32726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为了使小车所受的合外力大小近似等于槽码的总重力</a:t>
            </a:r>
            <a:r>
              <a:rPr lang="en-US" altLang="zh-CN" sz="2400" b="0" i="0">
                <a:solidFill>
                  <a:srgbClr val="FF0000"/>
                </a:solidFill>
                <a:latin typeface="Times New Roman" pitchFamily="34" charset="0"/>
                <a:ea typeface="Microsoft Yahei" pitchFamily="34" charset="-122"/>
                <a:cs typeface="Times New Roman" pitchFamily="34" charset="-120"/>
              </a:rPr>
              <a:t>，应使小车质量远大</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于槽码质量</a:t>
            </a:r>
            <a:r>
              <a:rPr lang="en-US" altLang="zh-CN" sz="2400" b="0" i="0" dirty="0">
                <a:solidFill>
                  <a:srgbClr val="FF0000"/>
                </a:solidFill>
                <a:latin typeface="Times New Roman" pitchFamily="34" charset="0"/>
                <a:ea typeface="Microsoft Yahei" pitchFamily="34" charset="-122"/>
                <a:cs typeface="Times New Roman" pitchFamily="34" charset="-120"/>
              </a:rPr>
              <a:t>，故A错误；为了保证小车所受细绳拉力等于小车所受合力</a:t>
            </a:r>
            <a:r>
              <a:rPr lang="en-US" altLang="zh-CN" sz="2400" b="0" i="0">
                <a:solidFill>
                  <a:srgbClr val="FF0000"/>
                </a:solidFill>
                <a:latin typeface="Times New Roman" pitchFamily="34" charset="0"/>
                <a:ea typeface="Microsoft Yahei" pitchFamily="34" charset="-122"/>
                <a:cs typeface="Times New Roman" pitchFamily="34" charset="-120"/>
              </a:rPr>
              <a:t>，需要调整</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垫块位置以平衡阻力</a:t>
            </a:r>
            <a:r>
              <a:rPr lang="en-US" altLang="zh-CN" sz="2400" b="0" i="0" dirty="0">
                <a:solidFill>
                  <a:srgbClr val="FF0000"/>
                </a:solidFill>
                <a:latin typeface="Times New Roman" pitchFamily="34" charset="0"/>
                <a:ea typeface="Microsoft Yahei" pitchFamily="34" charset="-122"/>
                <a:cs typeface="Times New Roman" pitchFamily="34" charset="-120"/>
              </a:rPr>
              <a:t>，也要保持细绳和长木板平行，故B正确</a:t>
            </a:r>
            <a:r>
              <a:rPr lang="en-US" altLang="zh-CN" sz="2400" b="0" i="0">
                <a:solidFill>
                  <a:srgbClr val="FF0000"/>
                </a:solidFill>
                <a:latin typeface="Times New Roman" pitchFamily="34" charset="0"/>
                <a:ea typeface="Microsoft Yahei" pitchFamily="34" charset="-122"/>
                <a:cs typeface="Times New Roman" pitchFamily="34" charset="-120"/>
              </a:rPr>
              <a:t>；平衡阻力时不能移</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去打点计时器和纸带</a:t>
            </a:r>
            <a:r>
              <a:rPr lang="en-US" altLang="zh-CN" sz="2400" b="0" i="0" dirty="0">
                <a:solidFill>
                  <a:srgbClr val="FF0000"/>
                </a:solidFill>
                <a:latin typeface="Times New Roman" pitchFamily="34" charset="0"/>
                <a:ea typeface="Microsoft Yahei" pitchFamily="34" charset="-122"/>
                <a:cs typeface="Times New Roman" pitchFamily="34" charset="-120"/>
              </a:rPr>
              <a:t>，一方面需要连同纸带所受的阻力一并平衡</a:t>
            </a:r>
            <a:r>
              <a:rPr lang="en-US" altLang="zh-CN" sz="2400" b="0" i="0">
                <a:solidFill>
                  <a:srgbClr val="FF0000"/>
                </a:solidFill>
                <a:latin typeface="Times New Roman" pitchFamily="34" charset="0"/>
                <a:ea typeface="Microsoft Yahei" pitchFamily="34" charset="-122"/>
                <a:cs typeface="Times New Roman" pitchFamily="34" charset="-120"/>
              </a:rPr>
              <a:t>，另一方面需要</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通过纸带上的点迹来判断小车是否做匀速运动</a:t>
            </a:r>
            <a:r>
              <a:rPr lang="en-US" altLang="zh-CN" sz="2400" b="0" i="0" dirty="0">
                <a:solidFill>
                  <a:srgbClr val="FF0000"/>
                </a:solidFill>
                <a:latin typeface="Times New Roman" pitchFamily="34" charset="0"/>
                <a:ea typeface="Microsoft Yahei" pitchFamily="34" charset="-122"/>
                <a:cs typeface="Times New Roman" pitchFamily="34" charset="-120"/>
              </a:rPr>
              <a:t>，故C错误；根据操作要求</a:t>
            </a:r>
            <a:r>
              <a:rPr lang="en-US" altLang="zh-CN" sz="2400" b="0" i="0">
                <a:solidFill>
                  <a:srgbClr val="FF0000"/>
                </a:solidFill>
                <a:latin typeface="Times New Roman" pitchFamily="34" charset="0"/>
                <a:ea typeface="Microsoft Yahei" pitchFamily="34" charset="-122"/>
                <a:cs typeface="Times New Roman" pitchFamily="34" charset="-120"/>
              </a:rPr>
              <a:t>，应先打</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开打点计时器再释放小车</a:t>
            </a:r>
            <a:r>
              <a:rPr lang="en-US" altLang="zh-CN" sz="2400" b="0" i="0" dirty="0">
                <a:solidFill>
                  <a:srgbClr val="FF0000"/>
                </a:solidFill>
                <a:latin typeface="Times New Roman" pitchFamily="34" charset="0"/>
                <a:ea typeface="Microsoft Yahei" pitchFamily="34" charset="-122"/>
                <a:cs typeface="Times New Roman" pitchFamily="34" charset="-120"/>
              </a:rPr>
              <a:t>，故D错误。</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left)">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18&amp;si=18">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BD.17_1#f068074ca?sp=1&amp;pid=05a3b12c4&amp;color=0,0,0&amp;vtp=1&amp;bt=1&amp;bbb=1&amp;hb=1"/>
              <p:cNvSpPr/>
              <p:nvPr/>
            </p:nvSpPr>
            <p:spPr>
              <a:xfrm>
                <a:off x="612648" y="486000"/>
                <a:ext cx="10963656" cy="1417574"/>
              </a:xfrm>
              <a:prstGeom prst="rect">
                <a:avLst/>
              </a:prstGeom>
              <a:noFill/>
              <a:ln/>
            </p:spPr>
            <p:txBody>
              <a:bodyPr wrap="none" lIns="0" tIns="0" rIns="0" bIns="0" rtlCol="0" anchor="t"/>
              <a:lstStyle/>
              <a:p>
                <a:pPr algn="l" latinLnBrk="1">
                  <a:lnSpc>
                    <a:spcPts val="39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保持槽码质量不变，改变小车上砝码的质量，得到一系列打点纸带</a:t>
                </a:r>
                <a:r>
                  <a:rPr lang="en-US" altLang="zh-CN" sz="2400" b="0" i="0">
                    <a:solidFill>
                      <a:srgbClr val="000000"/>
                    </a:solidFill>
                    <a:latin typeface="Times New Roman" pitchFamily="34" charset="0"/>
                    <a:ea typeface="Microsoft Yahei" pitchFamily="34" charset="-122"/>
                    <a:cs typeface="Times New Roman" pitchFamily="34" charset="-120"/>
                  </a:rPr>
                  <a:t>。其中</a:t>
                </a:r>
              </a:p>
              <a:p>
                <a:pPr latinLnBrk="1">
                  <a:lnSpc>
                    <a:spcPts val="3900"/>
                  </a:lnSpc>
                </a:pPr>
                <a:r>
                  <a:rPr lang="en-US" altLang="zh-CN" sz="2400" b="0" i="0">
                    <a:solidFill>
                      <a:srgbClr val="000000"/>
                    </a:solidFill>
                    <a:latin typeface="Times New Roman" pitchFamily="34" charset="0"/>
                    <a:ea typeface="Microsoft Yahei" pitchFamily="34" charset="-122"/>
                    <a:cs typeface="Times New Roman" pitchFamily="34" charset="-120"/>
                  </a:rPr>
                  <a:t>一条纸带的计数点如图</a:t>
                </a:r>
                <a:r>
                  <a:rPr lang="en-US" altLang="zh-CN" sz="2400" b="0" i="0" dirty="0">
                    <a:solidFill>
                      <a:srgbClr val="000000"/>
                    </a:solidFill>
                    <a:latin typeface="Times New Roman" pitchFamily="34" charset="0"/>
                    <a:ea typeface="Microsoft Yahei" pitchFamily="34" charset="-122"/>
                    <a:cs typeface="Times New Roman" pitchFamily="34" charset="-120"/>
                  </a:rPr>
                  <a:t>2所示，相邻两点之间的距离分别为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SimSun" panose="02010600030101010101" pitchFamily="2" charset="-122"/>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，时间</a:t>
                </a:r>
              </a:p>
              <a:p>
                <a:pPr latinLnBrk="1">
                  <a:lnSpc>
                    <a:spcPts val="3700"/>
                  </a:lnSpc>
                </a:pPr>
                <a:r>
                  <a:rPr lang="en-US" altLang="zh-CN" sz="2400" b="0" i="0">
                    <a:solidFill>
                      <a:srgbClr val="000000"/>
                    </a:solidFill>
                    <a:latin typeface="Times New Roman" pitchFamily="34" charset="0"/>
                    <a:ea typeface="Microsoft Yahei" pitchFamily="34" charset="-122"/>
                    <a:cs typeface="Times New Roman" pitchFamily="34" charset="-120"/>
                  </a:rPr>
                  <a:t>间隔均为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。下列加速度算式中</a:t>
                </a:r>
                <a:r>
                  <a:rPr lang="en-US" altLang="zh-CN" sz="2400" b="0" i="0">
                    <a:solidFill>
                      <a:srgbClr val="000000"/>
                    </a:solidFill>
                    <a:latin typeface="Times New Roman" pitchFamily="34" charset="0"/>
                    <a:ea typeface="Microsoft Yahei" pitchFamily="34" charset="-122"/>
                    <a:cs typeface="Times New Roman" pitchFamily="34" charset="-120"/>
                  </a:rPr>
                  <a:t>，最优的是</a:t>
                </a:r>
                <a:r>
                  <a:rPr lang="en-US" altLang="zh-CN" sz="2400" i="0">
                    <a:solidFill>
                      <a:srgbClr val="000000"/>
                    </a:solidFill>
                    <a:latin typeface="SimSun" pitchFamily="34" charset="0"/>
                    <a:ea typeface="SimSun" pitchFamily="34" charset="-122"/>
                    <a:cs typeface="SimSun" pitchFamily="34" charset="-120"/>
                  </a:rPr>
                  <a:t>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单选，填正确答案标号）。</a:t>
                </a:r>
                <a:endParaRPr lang="en-US" altLang="zh-CN" sz="2400" dirty="0"/>
              </a:p>
            </p:txBody>
          </p:sp>
        </mc:Choice>
        <mc:Fallback xmlns="">
          <p:sp>
            <p:nvSpPr>
              <p:cNvPr id="2" name="QC_6_BD.17_1#f068074ca?sp=1&amp;pid=05a3b12c4&amp;color=0,0,0&amp;vtp=1&amp;bt=1&amp;bbb=1&amp;hb=1"/>
              <p:cNvSpPr>
                <a:spLocks noRot="1" noChangeAspect="1" noMove="1" noResize="1" noEditPoints="1" noAdjustHandles="1" noChangeArrowheads="1" noChangeShapeType="1" noTextEdit="1"/>
              </p:cNvSpPr>
              <p:nvPr/>
            </p:nvSpPr>
            <p:spPr>
              <a:xfrm>
                <a:off x="612648" y="486000"/>
                <a:ext cx="10963656" cy="1417574"/>
              </a:xfrm>
              <a:prstGeom prst="rect">
                <a:avLst/>
              </a:prstGeom>
              <a:blipFill>
                <a:blip r:embed="rId3"/>
                <a:stretch>
                  <a:fillRect l="-1724" t="-1293" b="-12931"/>
                </a:stretch>
              </a:blipFill>
              <a:ln/>
            </p:spPr>
            <p:txBody>
              <a:bodyPr/>
              <a:lstStyle/>
              <a:p>
                <a:r>
                  <a:rPr lang="zh-CN" altLang="en-US">
                    <a:noFill/>
                  </a:rPr>
                  <a:t> </a:t>
                </a:r>
              </a:p>
            </p:txBody>
          </p:sp>
        </mc:Fallback>
      </mc:AlternateContent>
      <p:sp>
        <p:nvSpPr>
          <p:cNvPr id="3" name="QC_6_AN.18_1#f068074ca.blank?pid=05a3b12c4&amp;color=0,0,0&amp;vpa=9&amp;vtp=1"/>
          <p:cNvSpPr/>
          <p:nvPr/>
        </p:nvSpPr>
        <p:spPr>
          <a:xfrm>
            <a:off x="6265260" y="1426054"/>
            <a:ext cx="441325" cy="430975"/>
          </a:xfrm>
          <a:prstGeom prst="rect">
            <a:avLst/>
          </a:prstGeom>
          <a:noFill/>
          <a:ln/>
        </p:spPr>
        <p:txBody>
          <a:bodyPr wrap="none" lIns="0" tIns="0" rIns="0" bIns="0" rtlCol="0" anchor="t"/>
          <a:lstStyle/>
          <a:p>
            <a:pPr algn="ctr" latinLnBrk="1">
              <a:lnSpc>
                <a:spcPts val="3700"/>
              </a:lnSpc>
            </a:pP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p:pic>
        <p:nvPicPr>
          <p:cNvPr id="4" name="QC_6_BD.17_2#f068074ca?iti=2&amp;pid=05a3b12c4&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3401568" y="2029811"/>
            <a:ext cx="5385816" cy="119786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6_BD.17_3#f068074ca?iti=2&amp;pid=05a3b12c4&amp;color=0,0,0&amp;vtp=1&amp;bbb=1"/>
          <p:cNvSpPr/>
          <p:nvPr/>
        </p:nvSpPr>
        <p:spPr>
          <a:xfrm>
            <a:off x="5831745" y="3354675"/>
            <a:ext cx="525462" cy="443421"/>
          </a:xfrm>
          <a:prstGeom prst="rect">
            <a:avLst/>
          </a:prstGeom>
          <a:noFill/>
          <a:ln/>
        </p:spPr>
        <p:txBody>
          <a:bodyPr wrap="none" lIns="0" tIns="0" rIns="0" bIns="0" rtlCol="0" anchor="t"/>
          <a:lstStyle/>
          <a:p>
            <a:pPr algn="ctr" latinLnBrk="1">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图2</a:t>
            </a:r>
            <a:endParaRPr lang="en-US" altLang="zh-CN" sz="2400" dirty="0"/>
          </a:p>
        </p:txBody>
      </p:sp>
      <mc:AlternateContent xmlns:mc="http://schemas.openxmlformats.org/markup-compatibility/2006" xmlns:a14="http://schemas.microsoft.com/office/drawing/2010/main">
        <mc:Choice Requires="a14">
          <p:sp>
            <p:nvSpPr>
              <p:cNvPr id="6" name="QC_6_BD.17_4#f068074ca.choices?pid=05a3b12c4&amp;color=0,0,0&amp;vtp=1&amp;bbb=1"/>
              <p:cNvSpPr/>
              <p:nvPr/>
            </p:nvSpPr>
            <p:spPr>
              <a:xfrm>
                <a:off x="612648" y="3807811"/>
                <a:ext cx="10963656" cy="2729484"/>
              </a:xfrm>
              <a:prstGeom prst="rect">
                <a:avLst/>
              </a:prstGeom>
              <a:noFill/>
              <a:ln/>
            </p:spPr>
            <p:txBody>
              <a:bodyPr wrap="none" lIns="0" tIns="0" rIns="0" bIns="0" rtlCol="0" anchor="t"/>
              <a:lstStyle/>
              <a:p>
                <a:pPr algn="l" latinLnBrk="1">
                  <a:lnSpc>
                    <a:spcPts val="55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m:t>
                            </m:r>
                          </m:sub>
                        </m:sSub>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sub>
                        </m:sSub>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num>
                      <m:den>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55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55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a:p>
                <a:pPr latinLnBrk="1">
                  <a:lnSpc>
                    <a:spcPts val="53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8</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6" name="QC_6_BD.17_4#f068074ca.choices?pid=05a3b12c4&amp;color=0,0,0&amp;vtp=1&amp;bbb=1"/>
              <p:cNvSpPr>
                <a:spLocks noRot="1" noChangeAspect="1" noMove="1" noResize="1" noEditPoints="1" noAdjustHandles="1" noChangeArrowheads="1" noChangeShapeType="1" noTextEdit="1"/>
              </p:cNvSpPr>
              <p:nvPr/>
            </p:nvSpPr>
            <p:spPr>
              <a:xfrm>
                <a:off x="612648" y="3807811"/>
                <a:ext cx="10963656" cy="2729484"/>
              </a:xfrm>
              <a:prstGeom prst="rect">
                <a:avLst/>
              </a:prstGeom>
              <a:blipFill>
                <a:blip r:embed="rId5"/>
                <a:stretch>
                  <a:fillRect l="-1724" b="-402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 19&amp;si=19">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19_1#f068074ca?pid=05a3b12c4&amp;color=0,0,0&amp;vtp=1&amp;bt=1&amp;bbb=1&amp;hb=1"/>
              <p:cNvSpPr/>
              <p:nvPr/>
            </p:nvSpPr>
            <p:spPr>
              <a:xfrm>
                <a:off x="612648" y="486000"/>
                <a:ext cx="10963656" cy="15962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根据逐差法有</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400"/>
                  </a:lnSpc>
                </a:pPr>
                <a14:m>
                  <m:oMath xmlns:m="http://schemas.openxmlformats.org/officeDocument/2006/math">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8</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oMath>
                </a14:m>
                <a:r>
                  <a:rPr lang="en-US" altLang="zh-CN" sz="2400" b="0" i="0" dirty="0">
                    <a:solidFill>
                      <a:srgbClr val="FF0000"/>
                    </a:solidFill>
                    <a:latin typeface="Times New Roman" pitchFamily="34" charset="0"/>
                    <a:ea typeface="Microsoft Yahei" pitchFamily="34" charset="-122"/>
                    <a:cs typeface="Times New Roman" pitchFamily="34" charset="-120"/>
                  </a:rPr>
                  <a:t>，然后求平均值，可得加速度</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8</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7</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𝑠</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故选</a:t>
                </a:r>
                <a:r>
                  <a:rPr lang="en-US" altLang="zh-CN" sz="2400" b="0" i="0" dirty="0">
                    <a:solidFill>
                      <a:srgbClr val="FF0000"/>
                    </a:solidFill>
                    <a:latin typeface="Times New Roman" pitchFamily="34" charset="0"/>
                    <a:ea typeface="Microsoft Yahei" pitchFamily="34" charset="-122"/>
                    <a:cs typeface="Times New Roman" pitchFamily="34" charset="-120"/>
                  </a:rPr>
                  <a:t>D。</a:t>
                </a:r>
                <a:endParaRPr lang="en-US" altLang="zh-CN" sz="2400" dirty="0"/>
              </a:p>
            </p:txBody>
          </p:sp>
        </mc:Choice>
        <mc:Fallback xmlns="">
          <p:sp>
            <p:nvSpPr>
              <p:cNvPr id="2" name="QC_6_AS.19_1#f068074ca?pid=05a3b12c4&amp;color=0,0,0&amp;vtp=1&amp;bt=1&amp;bbb=1&amp;hb=1"/>
              <p:cNvSpPr>
                <a:spLocks noRot="1" noChangeAspect="1" noMove="1" noResize="1" noEditPoints="1" noAdjustHandles="1" noChangeArrowheads="1" noChangeShapeType="1" noTextEdit="1"/>
              </p:cNvSpPr>
              <p:nvPr/>
            </p:nvSpPr>
            <p:spPr>
              <a:xfrm>
                <a:off x="612648" y="486000"/>
                <a:ext cx="10963656" cy="1596200"/>
              </a:xfrm>
              <a:prstGeom prst="rect">
                <a:avLst/>
              </a:prstGeom>
              <a:blipFill>
                <a:blip r:embed="rId3"/>
                <a:stretch>
                  <a:fillRect l="-1724" r="-945" b="-11069"/>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amp;si=2">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name="Slide 20&amp;si=20">
    <p:spTree>
      <p:nvGrpSpPr>
        <p:cNvPr id="1" name=""/>
        <p:cNvGrpSpPr/>
        <p:nvPr/>
      </p:nvGrpSpPr>
      <p:grpSpPr>
        <a:xfrm>
          <a:off x="0" y="0"/>
          <a:ext cx="0" cy="0"/>
          <a:chOff x="0" y="0"/>
          <a:chExt cx="0" cy="0"/>
        </a:xfrm>
      </p:grpSpPr>
      <p:pic>
        <p:nvPicPr>
          <p:cNvPr id="2" name="QB_6_BD.20_1#4765c1ac6?iti=3&amp;htil=2&amp;pid=05a3b12c4&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685160" y="540864"/>
            <a:ext cx="3499361" cy="264160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6_BD.20_2#4765c1ac6?iti=3&amp;htil=2&amp;pid=05a3b12c4&amp;color=0,0,0&amp;vtp=1&amp;bbb=1"/>
          <p:cNvSpPr/>
          <p:nvPr/>
        </p:nvSpPr>
        <p:spPr>
          <a:xfrm>
            <a:off x="9172110" y="2965485"/>
            <a:ext cx="525462" cy="451676"/>
          </a:xfrm>
          <a:prstGeom prst="rect">
            <a:avLst/>
          </a:prstGeom>
          <a:noFill/>
          <a:ln/>
        </p:spPr>
        <p:txBody>
          <a:bodyPr wrap="none" lIns="0" tIns="0" rIns="0" bIns="0" rtlCol="0" anchor="t"/>
          <a:lstStyle/>
          <a:p>
            <a:pPr algn="ctr" latinLnBrk="1">
              <a:lnSpc>
                <a:spcPts val="3800"/>
              </a:lnSpc>
            </a:pPr>
            <a:r>
              <a:rPr lang="en-US" altLang="zh-CN" sz="2400" b="0" i="0" dirty="0">
                <a:solidFill>
                  <a:srgbClr val="000000"/>
                </a:solidFill>
                <a:latin typeface="Times New Roman" pitchFamily="34" charset="0"/>
                <a:ea typeface="Microsoft Yahei" pitchFamily="34" charset="-122"/>
                <a:cs typeface="Times New Roman" pitchFamily="34" charset="-120"/>
              </a:rPr>
              <a:t>图3</a:t>
            </a:r>
            <a:endParaRPr lang="en-US" altLang="zh-CN" sz="2400" dirty="0"/>
          </a:p>
        </p:txBody>
      </p:sp>
      <mc:AlternateContent xmlns:mc="http://schemas.openxmlformats.org/markup-compatibility/2006" xmlns:a14="http://schemas.microsoft.com/office/drawing/2010/main">
        <mc:Choice Requires="a14">
          <p:sp>
            <p:nvSpPr>
              <p:cNvPr id="4" name="QB_6_BD.20_3#4765c1ac6?htil=2&amp;sp=1&amp;pid=05a3b12c4&amp;color=0,0,0&amp;vtp=1&amp;bt=1&amp;bbb=1&amp;hb=1&amp;hs=1"/>
              <p:cNvSpPr/>
              <p:nvPr/>
            </p:nvSpPr>
            <p:spPr>
              <a:xfrm>
                <a:off x="612648" y="486000"/>
                <a:ext cx="6656832" cy="1517079"/>
              </a:xfrm>
              <a:prstGeom prst="rect">
                <a:avLst/>
              </a:prstGeom>
              <a:noFill/>
              <a:ln/>
            </p:spPr>
            <p:txBody>
              <a:bodyPr wrap="none" lIns="0" tIns="0" rIns="0" bIns="0" rtlCol="0" anchor="t"/>
              <a:lstStyle/>
              <a:p>
                <a:pPr algn="l" latinLnBrk="1">
                  <a:lnSpc>
                    <a:spcPts val="4000"/>
                  </a:lnSpc>
                </a:pPr>
                <a:r>
                  <a:rPr lang="en-US" altLang="zh-CN" sz="2400" b="0" i="0" dirty="0">
                    <a:solidFill>
                      <a:srgbClr val="AE8CBB"/>
                    </a:solidFill>
                    <a:latin typeface="Times New Roman" pitchFamily="34" charset="0"/>
                    <a:ea typeface="Microsoft Yahei" pitchFamily="34" charset="-122"/>
                    <a:cs typeface="Times New Roman" pitchFamily="34" charset="-120"/>
                  </a:rPr>
                  <a:t>（3）</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以小车和砝码的总质量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为横坐标</a:t>
                </a:r>
                <a:r>
                  <a:rPr lang="en-US" altLang="zh-CN" sz="2400" b="0" i="0">
                    <a:solidFill>
                      <a:srgbClr val="000000"/>
                    </a:solidFill>
                    <a:latin typeface="Times New Roman" pitchFamily="34" charset="0"/>
                    <a:ea typeface="Microsoft Yahei" pitchFamily="34" charset="-122"/>
                    <a:cs typeface="Times New Roman" pitchFamily="34" charset="-120"/>
                  </a:rPr>
                  <a:t>，加速</a:t>
                </a:r>
              </a:p>
              <a:p>
                <a:pPr latinLnBrk="1">
                  <a:lnSpc>
                    <a:spcPts val="4000"/>
                  </a:lnSpc>
                </a:pPr>
                <a:r>
                  <a:rPr lang="en-US" altLang="zh-CN" sz="2400" b="0" i="0">
                    <a:solidFill>
                      <a:srgbClr val="000000"/>
                    </a:solidFill>
                    <a:latin typeface="Times New Roman" pitchFamily="34" charset="0"/>
                    <a:ea typeface="Microsoft Yahei" pitchFamily="34" charset="-122"/>
                    <a:cs typeface="Times New Roman" pitchFamily="34" charset="-120"/>
                  </a:rPr>
                  <a:t>度的倒数</a:t>
                </a: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为纵坐标，甲</a:t>
                </a:r>
                <a:r>
                  <a:rPr lang="en-US" altLang="zh-CN" sz="2400" b="0" i="0">
                    <a:solidFill>
                      <a:srgbClr val="000000"/>
                    </a:solidFill>
                    <a:latin typeface="Times New Roman" pitchFamily="34" charset="0"/>
                    <a:ea typeface="Microsoft Yahei" pitchFamily="34" charset="-122"/>
                    <a:cs typeface="Times New Roman" pitchFamily="34" charset="-120"/>
                  </a:rPr>
                  <a:t>、乙两组同学分别得到的</a:t>
                </a:r>
              </a:p>
              <a:p>
                <a:pPr latinLnBrk="1">
                  <a:lnSpc>
                    <a:spcPts val="3900"/>
                  </a:lnSpc>
                </a:pPr>
                <a14:m>
                  <m:oMath xmlns:m="http://schemas.openxmlformats.org/officeDocument/2006/math">
                    <m:f>
                      <m:f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den>
                    </m:f>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图像如图3所示。</a:t>
                </a:r>
                <a:endParaRPr lang="en-US" altLang="zh-CN" sz="2400" dirty="0"/>
              </a:p>
            </p:txBody>
          </p:sp>
        </mc:Choice>
        <mc:Fallback xmlns="">
          <p:sp>
            <p:nvSpPr>
              <p:cNvPr id="4" name="QB_6_BD.20_3#4765c1ac6?htil=2&amp;sp=1&amp;pid=05a3b12c4&amp;color=0,0,0&amp;vtp=1&amp;bt=1&amp;bbb=1&amp;hb=1&amp;hs=1"/>
              <p:cNvSpPr>
                <a:spLocks noRot="1" noChangeAspect="1" noMove="1" noResize="1" noEditPoints="1" noAdjustHandles="1" noChangeArrowheads="1" noChangeShapeType="1" noTextEdit="1"/>
              </p:cNvSpPr>
              <p:nvPr/>
            </p:nvSpPr>
            <p:spPr>
              <a:xfrm>
                <a:off x="612648" y="486000"/>
                <a:ext cx="6656832" cy="1517079"/>
              </a:xfrm>
              <a:prstGeom prst="rect">
                <a:avLst/>
              </a:prstGeom>
              <a:blipFill>
                <a:blip r:embed="rId4"/>
                <a:stretch>
                  <a:fillRect l="-2839" t="-402" r="-1099" b="-6426"/>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6_BD.20_4#4765c1ac6?htil=2&amp;pid=05a3b12c4&amp;color=0,0,0&amp;vtp=1&amp;bbb=1&amp;hb=1&amp;hs=1"/>
              <p:cNvSpPr/>
              <p:nvPr/>
            </p:nvSpPr>
            <p:spPr>
              <a:xfrm>
                <a:off x="612648" y="2003333"/>
                <a:ext cx="6656832" cy="1964690"/>
              </a:xfrm>
              <a:prstGeom prst="rect">
                <a:avLst/>
              </a:prstGeom>
              <a:noFill/>
              <a:ln/>
            </p:spPr>
            <p:txBody>
              <a:bodyPr wrap="none" lIns="0" tIns="0" rIns="0" bIns="0" rtlCol="0" anchor="t"/>
              <a:lstStyle/>
              <a:p>
                <a:pPr algn="l" latinLnBrk="1">
                  <a:lnSpc>
                    <a:spcPts val="4000"/>
                  </a:lnSpc>
                </a:pPr>
                <a:r>
                  <a:rPr lang="en-US" altLang="zh-CN" sz="2400" b="0" i="0" dirty="0">
                    <a:solidFill>
                      <a:srgbClr val="000000"/>
                    </a:solidFill>
                    <a:latin typeface="Times New Roman" pitchFamily="34" charset="0"/>
                    <a:ea typeface="Microsoft Yahei" pitchFamily="34" charset="-122"/>
                    <a:cs typeface="Times New Roman" pitchFamily="34" charset="-120"/>
                  </a:rPr>
                  <a:t>由图可知，在所受外力一定的条件下，</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成</a:t>
                </a:r>
              </a:p>
              <a:p>
                <a:pPr latinLnBrk="1">
                  <a:lnSpc>
                    <a:spcPts val="4000"/>
                  </a:lnSpc>
                </a:pP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选填“正比”或“反比</a:t>
                </a:r>
                <a:r>
                  <a:rPr lang="en-US" altLang="zh-CN" sz="2400" b="0" i="0">
                    <a:solidFill>
                      <a:srgbClr val="000000"/>
                    </a:solidFill>
                    <a:latin typeface="Times New Roman" pitchFamily="34" charset="0"/>
                    <a:ea typeface="Microsoft Yahei" pitchFamily="34" charset="-122"/>
                    <a:cs typeface="Times New Roman" pitchFamily="34" charset="-120"/>
                  </a:rPr>
                  <a:t>”）；甲组所用的</a:t>
                </a:r>
              </a:p>
              <a:p>
                <a:pPr latinLnBrk="1">
                  <a:lnSpc>
                    <a:spcPts val="4000"/>
                  </a:lnSpc>
                </a:pP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选填“小车”“砝码”或“槽码</a:t>
                </a:r>
                <a:r>
                  <a:rPr lang="en-US" altLang="zh-CN" sz="2400" b="0" i="0">
                    <a:solidFill>
                      <a:srgbClr val="000000"/>
                    </a:solidFill>
                    <a:latin typeface="Times New Roman" pitchFamily="34" charset="0"/>
                    <a:ea typeface="Microsoft Yahei" pitchFamily="34" charset="-122"/>
                    <a:cs typeface="Times New Roman" pitchFamily="34" charset="-120"/>
                  </a:rPr>
                  <a:t>”）质量比乙组</a:t>
                </a:r>
              </a:p>
              <a:p>
                <a:pPr latinLnBrk="1">
                  <a:lnSpc>
                    <a:spcPts val="3800"/>
                  </a:lnSpc>
                </a:pPr>
                <a:r>
                  <a:rPr lang="en-US" altLang="zh-CN" sz="2400" b="0" i="0">
                    <a:solidFill>
                      <a:srgbClr val="000000"/>
                    </a:solidFill>
                    <a:latin typeface="Times New Roman" pitchFamily="34" charset="0"/>
                    <a:ea typeface="Microsoft Yahei" pitchFamily="34" charset="-122"/>
                    <a:cs typeface="Times New Roman" pitchFamily="34" charset="-120"/>
                  </a:rPr>
                  <a:t>的更大</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5" name="QB_6_BD.20_4#4765c1ac6?htil=2&amp;pid=05a3b12c4&amp;color=0,0,0&amp;vtp=1&amp;bbb=1&amp;hb=1&amp;hs=1"/>
              <p:cNvSpPr>
                <a:spLocks noRot="1" noChangeAspect="1" noMove="1" noResize="1" noEditPoints="1" noAdjustHandles="1" noChangeArrowheads="1" noChangeShapeType="1" noTextEdit="1"/>
              </p:cNvSpPr>
              <p:nvPr/>
            </p:nvSpPr>
            <p:spPr>
              <a:xfrm>
                <a:off x="612648" y="2003333"/>
                <a:ext cx="6656832" cy="1964690"/>
              </a:xfrm>
              <a:prstGeom prst="rect">
                <a:avLst/>
              </a:prstGeom>
              <a:blipFill>
                <a:blip r:embed="rId5"/>
                <a:stretch>
                  <a:fillRect l="-2839" t="-311" r="-1557" b="-9006"/>
                </a:stretch>
              </a:blipFill>
              <a:ln/>
            </p:spPr>
            <p:txBody>
              <a:bodyPr/>
              <a:lstStyle/>
              <a:p>
                <a:r>
                  <a:rPr lang="zh-CN" altLang="en-US">
                    <a:noFill/>
                  </a:rPr>
                  <a:t> </a:t>
                </a:r>
              </a:p>
            </p:txBody>
          </p:sp>
        </mc:Fallback>
      </mc:AlternateContent>
      <p:sp>
        <p:nvSpPr>
          <p:cNvPr id="6" name="QB_6_AN.21_1#4765c1ac6.blank?pid=05a3b12c4&amp;color=0,0,0&amp;vpa=10&amp;vtp=1&amp;bbb=1"/>
          <p:cNvSpPr/>
          <p:nvPr/>
        </p:nvSpPr>
        <p:spPr>
          <a:xfrm>
            <a:off x="629317" y="2483774"/>
            <a:ext cx="833438" cy="436499"/>
          </a:xfrm>
          <a:prstGeom prst="rect">
            <a:avLst/>
          </a:prstGeom>
          <a:noFill/>
          <a:ln/>
        </p:spPr>
        <p:txBody>
          <a:bodyPr wrap="none" lIns="0" tIns="0" rIns="0" bIns="0" rtlCol="0" anchor="t"/>
          <a:lstStyle/>
          <a:p>
            <a:pPr algn="ctr" latinLnBrk="1">
              <a:lnSpc>
                <a:spcPts val="3800"/>
              </a:lnSpc>
            </a:pPr>
            <a:r>
              <a:rPr lang="en-US" altLang="zh-CN" sz="2400" b="1" i="0">
                <a:solidFill>
                  <a:srgbClr val="FF0000"/>
                </a:solidFill>
                <a:latin typeface="Times New Roman" pitchFamily="34" charset="0"/>
                <a:ea typeface="KaiTi" pitchFamily="34" charset="-122"/>
                <a:cs typeface="Times New Roman" pitchFamily="34" charset="-120"/>
              </a:rPr>
              <a:t>反比</a:t>
            </a:r>
            <a:endParaRPr lang="en-US" altLang="zh-CN" sz="2400" dirty="0"/>
          </a:p>
        </p:txBody>
      </p:sp>
      <p:sp>
        <p:nvSpPr>
          <p:cNvPr id="7" name="QB_6_AN.22_1#4765c1ac6.blank?pid=05a3b12c4&amp;color=0,0,0&amp;vpa=11&amp;vtp=1&amp;bbb=1"/>
          <p:cNvSpPr/>
          <p:nvPr/>
        </p:nvSpPr>
        <p:spPr>
          <a:xfrm>
            <a:off x="629317" y="2991774"/>
            <a:ext cx="833438" cy="436499"/>
          </a:xfrm>
          <a:prstGeom prst="rect">
            <a:avLst/>
          </a:prstGeom>
          <a:noFill/>
          <a:ln/>
        </p:spPr>
        <p:txBody>
          <a:bodyPr wrap="none" lIns="0" tIns="0" rIns="0" bIns="0" rtlCol="0" anchor="t"/>
          <a:lstStyle/>
          <a:p>
            <a:pPr algn="ctr" latinLnBrk="1">
              <a:lnSpc>
                <a:spcPts val="3800"/>
              </a:lnSpc>
            </a:pPr>
            <a:r>
              <a:rPr lang="en-US" altLang="zh-CN" sz="2400" b="1" i="0">
                <a:solidFill>
                  <a:srgbClr val="FF0000"/>
                </a:solidFill>
                <a:latin typeface="Times New Roman" pitchFamily="34" charset="0"/>
                <a:ea typeface="KaiTi" pitchFamily="34" charset="-122"/>
                <a:cs typeface="Times New Roman" pitchFamily="34" charset="-120"/>
              </a:rPr>
              <a:t>槽码</a:t>
            </a:r>
            <a:endParaRPr lang="en-US" altLang="zh-CN" sz="2400" dirty="0"/>
          </a:p>
        </p:txBody>
      </p:sp>
      <mc:AlternateContent xmlns:mc="http://schemas.openxmlformats.org/markup-compatibility/2006" xmlns:a14="http://schemas.microsoft.com/office/drawing/2010/main">
        <mc:Choice Requires="a14">
          <p:sp>
            <p:nvSpPr>
              <p:cNvPr id="8" name="QB_6_AS.23_1#4765c1ac6?pid=05a3b12c4&amp;color=0,0,0&amp;vtp=1&amp;bbb=1&amp;hb=1&amp;hs=1"/>
              <p:cNvSpPr/>
              <p:nvPr/>
            </p:nvSpPr>
            <p:spPr>
              <a:xfrm>
                <a:off x="612648" y="3959133"/>
                <a:ext cx="10963656" cy="2028190"/>
              </a:xfrm>
              <a:prstGeom prst="rect">
                <a:avLst/>
              </a:prstGeom>
              <a:noFill/>
              <a:ln/>
            </p:spPr>
            <p:txBody>
              <a:bodyPr wrap="none" lIns="0" tIns="0" rIns="0" bIns="0" rtlCol="0" anchor="t"/>
              <a:lstStyle/>
              <a:p>
                <a:pPr algn="l" latinLnBrk="1">
                  <a:lnSpc>
                    <a:spcPts val="40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根据图像可知</a:t>
                </a: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FF0000"/>
                    </a:solidFill>
                    <a:latin typeface="Times New Roman" pitchFamily="34" charset="0"/>
                    <a:ea typeface="Microsoft Yahei" pitchFamily="34" charset="-122"/>
                    <a:cs typeface="Times New Roman" pitchFamily="34" charset="-120"/>
                  </a:rPr>
                  <a:t>成正比，故在所受外力一定的条件下，</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成反比；</a:t>
                </a:r>
              </a:p>
              <a:p>
                <a:pPr latinLnBrk="1">
                  <a:lnSpc>
                    <a:spcPts val="4000"/>
                  </a:lnSpc>
                </a:pPr>
                <a:r>
                  <a:rPr lang="en-US" altLang="zh-CN" sz="2400" b="0" i="0">
                    <a:solidFill>
                      <a:srgbClr val="FF0000"/>
                    </a:solidFill>
                    <a:latin typeface="Times New Roman" pitchFamily="34" charset="0"/>
                    <a:ea typeface="Microsoft Yahei" pitchFamily="34" charset="-122"/>
                    <a:cs typeface="Times New Roman" pitchFamily="34" charset="-120"/>
                  </a:rPr>
                  <a:t>设槽码的质量为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oMath>
                </a14:m>
                <a:r>
                  <a:rPr lang="en-US" altLang="zh-CN" sz="2400" b="0" i="0" dirty="0">
                    <a:solidFill>
                      <a:srgbClr val="FF0000"/>
                    </a:solidFill>
                    <a:latin typeface="Times New Roman" pitchFamily="34" charset="0"/>
                    <a:ea typeface="Microsoft Yahei" pitchFamily="34" charset="-122"/>
                    <a:cs typeface="Times New Roman" pitchFamily="34" charset="-120"/>
                  </a:rPr>
                  <a:t>，则由牛顿第二定律得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𝑚𝑔</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，化简可得</a:t>
                </a:r>
              </a:p>
              <a:p>
                <a:pPr latinLnBrk="1">
                  <a:lnSpc>
                    <a:spcPts val="4500"/>
                  </a:lnSpc>
                </a:pPr>
                <a14:m>
                  <m:oMath xmlns:m="http://schemas.openxmlformats.org/officeDocument/2006/math">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𝑚𝑔</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𝑔</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，故图线斜率越小，槽码的质量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越大，由题图</a:t>
                </a:r>
                <a:r>
                  <a:rPr lang="en-US" altLang="zh-CN" sz="2400" b="0" i="0">
                    <a:solidFill>
                      <a:srgbClr val="FF0000"/>
                    </a:solidFill>
                    <a:latin typeface="Times New Roman" pitchFamily="34" charset="0"/>
                    <a:ea typeface="Microsoft Yahei" pitchFamily="34" charset="-122"/>
                    <a:cs typeface="Times New Roman" pitchFamily="34" charset="-120"/>
                  </a:rPr>
                  <a:t>3可知甲组所用的槽</a:t>
                </a:r>
              </a:p>
              <a:p>
                <a:pPr latinLnBrk="1">
                  <a:lnSpc>
                    <a:spcPts val="3800"/>
                  </a:lnSpc>
                </a:pPr>
                <a:r>
                  <a:rPr lang="en-US" altLang="zh-CN" sz="2400" b="0" i="0">
                    <a:solidFill>
                      <a:srgbClr val="FF0000"/>
                    </a:solidFill>
                    <a:latin typeface="Times New Roman" pitchFamily="34" charset="0"/>
                    <a:ea typeface="Microsoft Yahei" pitchFamily="34" charset="-122"/>
                    <a:cs typeface="Times New Roman" pitchFamily="34" charset="-120"/>
                  </a:rPr>
                  <a:t>码质量比乙组的更大</a:t>
                </a:r>
                <a:r>
                  <a:rPr lang="en-US" altLang="zh-CN" sz="2400" b="0" i="0" dirty="0">
                    <a:solidFill>
                      <a:srgbClr val="FF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8" name="QB_6_AS.23_1#4765c1ac6?pid=05a3b12c4&amp;color=0,0,0&amp;vtp=1&amp;bbb=1&amp;hb=1&amp;hs=1"/>
              <p:cNvSpPr>
                <a:spLocks noRot="1" noChangeAspect="1" noMove="1" noResize="1" noEditPoints="1" noAdjustHandles="1" noChangeArrowheads="1" noChangeShapeType="1" noTextEdit="1"/>
              </p:cNvSpPr>
              <p:nvPr/>
            </p:nvSpPr>
            <p:spPr>
              <a:xfrm>
                <a:off x="612648" y="3959133"/>
                <a:ext cx="10963656" cy="2028190"/>
              </a:xfrm>
              <a:prstGeom prst="rect">
                <a:avLst/>
              </a:prstGeom>
              <a:blipFill>
                <a:blip r:embed="rId6"/>
                <a:stretch>
                  <a:fillRect l="-1724" t="-1502" r="-667" b="-9009"/>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left)">
                                      <p:cBhvr>
                                        <p:cTn id="29" dur="500"/>
                                        <p:tgtEl>
                                          <p:spTgt spid="8">
                                            <p:txEl>
                                              <p:pRg st="1" end="1"/>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left)">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 21&amp;si=21">
    <p:spTree>
      <p:nvGrpSpPr>
        <p:cNvPr id="1" name=""/>
        <p:cNvGrpSpPr/>
        <p:nvPr/>
      </p:nvGrpSpPr>
      <p:grpSpPr>
        <a:xfrm>
          <a:off x="0" y="0"/>
          <a:ext cx="0" cy="0"/>
          <a:chOff x="0" y="0"/>
          <a:chExt cx="0" cy="0"/>
        </a:xfrm>
      </p:grpSpPr>
      <p:pic>
        <p:nvPicPr>
          <p:cNvPr id="2" name="QO_5_BD.24_1#07b6f20e0?iti=4&amp;htil=3&amp;pid=c55b389e3&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6184719" y="540864"/>
            <a:ext cx="5385816" cy="279806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5_BD.24_2#07b6f20e0?iti=4&amp;htil=3&amp;pid=c55b389e3&amp;color=0,0,0&amp;vtp=1"/>
          <p:cNvSpPr/>
          <p:nvPr/>
        </p:nvSpPr>
        <p:spPr>
          <a:xfrm>
            <a:off x="8691096" y="3465928"/>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甲</a:t>
            </a:r>
            <a:endParaRPr lang="en-US" altLang="zh-CN" sz="2400" dirty="0"/>
          </a:p>
        </p:txBody>
      </p:sp>
      <p:sp>
        <p:nvSpPr>
          <p:cNvPr id="4" name="QO_5_BD.24_3#07b6f20e0?htil=3&amp;pid=c55b389e3&amp;color=0,0,0&amp;vtp=1&amp;bt=1&amp;bbb=1&amp;hb=1"/>
          <p:cNvSpPr/>
          <p:nvPr/>
        </p:nvSpPr>
        <p:spPr>
          <a:xfrm>
            <a:off x="612648" y="486000"/>
            <a:ext cx="5486400" cy="15963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迁移应用</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（2025·河南郑州模拟</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如图甲</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所示是探究</a:t>
            </a:r>
            <a:r>
              <a:rPr lang="en-US" altLang="zh-CN" sz="2400" b="0" i="0" dirty="0">
                <a:solidFill>
                  <a:srgbClr val="000000"/>
                </a:solidFill>
                <a:latin typeface="Times New Roman" pitchFamily="34" charset="0"/>
                <a:ea typeface="Microsoft Yahei" pitchFamily="34" charset="-122"/>
                <a:cs typeface="Times New Roman" pitchFamily="34" charset="-120"/>
              </a:rPr>
              <a:t>“加速度与力、质量的关系</a:t>
            </a:r>
            <a:r>
              <a:rPr lang="en-US" altLang="zh-CN" sz="2400" b="0" i="0">
                <a:solidFill>
                  <a:srgbClr val="000000"/>
                </a:solidFill>
                <a:latin typeface="Times New Roman" pitchFamily="34" charset="0"/>
                <a:ea typeface="Microsoft Yahei" pitchFamily="34" charset="-122"/>
                <a:cs typeface="Times New Roman" pitchFamily="34" charset="-120"/>
              </a:rPr>
              <a:t>”的</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实验装置</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5" name="QC_6_BD.25_1#6e4162730?htil=3&amp;pid=07b6f20e0&amp;color=0,0,0&amp;vtp=1&amp;bbb=1&amp;hb=1"/>
          <p:cNvSpPr/>
          <p:nvPr/>
        </p:nvSpPr>
        <p:spPr>
          <a:xfrm>
            <a:off x="612648" y="2139032"/>
            <a:ext cx="5486400" cy="1592199"/>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该实验中同时研究三个物理量间关</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系是很困难的，因此我们采用的研究方法</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是</a:t>
            </a:r>
            <a:r>
              <a:rPr lang="en-US" altLang="zh-CN" sz="2400" i="0">
                <a:solidFill>
                  <a:srgbClr val="000000"/>
                </a:solidFill>
                <a:latin typeface="SimSun" pitchFamily="34" charset="0"/>
                <a:ea typeface="SimSun" pitchFamily="34" charset="-122"/>
                <a:cs typeface="SimSun" pitchFamily="34" charset="-120"/>
              </a:rPr>
              <a:t>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6" name="QC_6_BD.25_2#6e4162730.choices?htil=3&amp;pid=07b6f20e0&amp;color=0,0,0&amp;vtp=1&amp;bbb=1"/>
          <p:cNvSpPr/>
          <p:nvPr/>
        </p:nvSpPr>
        <p:spPr>
          <a:xfrm>
            <a:off x="612648" y="3794223"/>
            <a:ext cx="5486400" cy="15921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放大法</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控制变量法</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转换法</a:t>
            </a:r>
            <a:endParaRPr lang="en-US" altLang="zh-CN" sz="2400" dirty="0"/>
          </a:p>
        </p:txBody>
      </p:sp>
      <p:sp>
        <p:nvSpPr>
          <p:cNvPr id="7" name="QC_6_AN.26_1#6e4162730.blank?pid=07b6f20e0&amp;color=0,0,0&amp;vpa=12&amp;vtp=1"/>
          <p:cNvSpPr/>
          <p:nvPr/>
        </p:nvSpPr>
        <p:spPr>
          <a:xfrm>
            <a:off x="908716" y="3207102"/>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 22&amp;si=22">
    <p:spTree>
      <p:nvGrpSpPr>
        <p:cNvPr id="1" name=""/>
        <p:cNvGrpSpPr/>
        <p:nvPr/>
      </p:nvGrpSpPr>
      <p:grpSpPr>
        <a:xfrm>
          <a:off x="0" y="0"/>
          <a:ext cx="0" cy="0"/>
          <a:chOff x="0" y="0"/>
          <a:chExt cx="0" cy="0"/>
        </a:xfrm>
      </p:grpSpPr>
      <p:sp>
        <p:nvSpPr>
          <p:cNvPr id="2" name="QC_6_BD.27_1#58d4ca6db?pid=07b6f20e0&amp;color=0,0,0&amp;vtp=1&amp;bt=1&amp;bbb=1"/>
          <p:cNvSpPr/>
          <p:nvPr/>
        </p:nvSpPr>
        <p:spPr>
          <a:xfrm>
            <a:off x="612648" y="5241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该实验过程中操作正确的是</a:t>
            </a:r>
            <a:r>
              <a:rPr lang="en-US" altLang="zh-CN" sz="2400" i="0">
                <a:solidFill>
                  <a:srgbClr val="000000"/>
                </a:solidFill>
                <a:latin typeface="SimSun" pitchFamily="34" charset="0"/>
                <a:ea typeface="SimSun" pitchFamily="34" charset="-122"/>
                <a:cs typeface="SimSun" pitchFamily="34" charset="-120"/>
              </a:rPr>
              <a:t>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3" name="QC_6_AN.28_1#58d4ca6db.blank?pid=07b6f20e0&amp;color=0,0,0&amp;vpa=13&amp;vtp=1"/>
          <p:cNvSpPr/>
          <p:nvPr/>
        </p:nvSpPr>
        <p:spPr>
          <a:xfrm>
            <a:off x="5175916" y="474570"/>
            <a:ext cx="4238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a:t>
            </a:r>
            <a:endParaRPr lang="en-US" altLang="zh-CN" sz="2400" dirty="0"/>
          </a:p>
        </p:txBody>
      </p:sp>
      <p:sp>
        <p:nvSpPr>
          <p:cNvPr id="4" name="QC_6_BD.27_2#58d4ca6db.choices?pid=07b6f20e0&amp;color=0,0,0&amp;vtp=1&amp;bbb=1"/>
          <p:cNvSpPr/>
          <p:nvPr/>
        </p:nvSpPr>
        <p:spPr>
          <a:xfrm>
            <a:off x="612648" y="1067532"/>
            <a:ext cx="10963656" cy="15921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平衡阻力时小车未连接纸带</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先接通打点计时器电源，后释放小车</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调节滑轮高度使细绳与水平桌面平行</a:t>
            </a:r>
            <a:endParaRPr lang="en-US" altLang="zh-CN" sz="2400" dirty="0"/>
          </a:p>
        </p:txBody>
      </p:sp>
      <p:sp>
        <p:nvSpPr>
          <p:cNvPr id="5" name="QC_6_AS.29_1#58d4ca6db?pid=07b6f20e0&amp;color=0,0,0&amp;vtp=1&amp;bbb=1&amp;hb=1"/>
          <p:cNvSpPr/>
          <p:nvPr/>
        </p:nvSpPr>
        <p:spPr>
          <a:xfrm>
            <a:off x="612648" y="2718532"/>
            <a:ext cx="10963656" cy="21550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平衡阻力时小车需要连接纸带</a:t>
            </a:r>
            <a:r>
              <a:rPr lang="en-US" altLang="zh-CN" sz="2400" b="0" i="0">
                <a:solidFill>
                  <a:srgbClr val="FF0000"/>
                </a:solidFill>
                <a:latin typeface="Times New Roman" pitchFamily="34" charset="0"/>
                <a:ea typeface="Microsoft Yahei" pitchFamily="34" charset="-122"/>
                <a:cs typeface="Times New Roman" pitchFamily="34" charset="-120"/>
              </a:rPr>
              <a:t>，一方面是需要连同纸带所受的阻力一并平</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衡</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a:solidFill>
                  <a:srgbClr val="FF0000"/>
                </a:solidFill>
                <a:latin typeface="Times New Roman" pitchFamily="34" charset="0"/>
                <a:ea typeface="Microsoft Yahei" pitchFamily="34" charset="-122"/>
                <a:cs typeface="Times New Roman" pitchFamily="34" charset="-120"/>
              </a:rPr>
              <a:t>另外一方面是通过纸带上的点间距判断小车是否在长木板上做匀速直线运动，</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故</a:t>
            </a:r>
            <a:r>
              <a:rPr lang="en-US" altLang="zh-CN" sz="2400" b="0" i="0" dirty="0">
                <a:solidFill>
                  <a:srgbClr val="FF0000"/>
                </a:solidFill>
                <a:latin typeface="Times New Roman" pitchFamily="34" charset="0"/>
                <a:ea typeface="Microsoft Yahei" pitchFamily="34" charset="-122"/>
                <a:cs typeface="Times New Roman" pitchFamily="34" charset="-120"/>
              </a:rPr>
              <a:t>A错误；实验时应先接通打点计时器电源，后释放小车，故B正确</a:t>
            </a:r>
            <a:r>
              <a:rPr lang="en-US" altLang="zh-CN" sz="2400" b="0" i="0">
                <a:solidFill>
                  <a:srgbClr val="FF0000"/>
                </a:solidFill>
                <a:latin typeface="Times New Roman" pitchFamily="34" charset="0"/>
                <a:ea typeface="Microsoft Yahei" pitchFamily="34" charset="-122"/>
                <a:cs typeface="Times New Roman" pitchFamily="34" charset="-120"/>
              </a:rPr>
              <a:t>；为使小车所</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受拉力与速度同向</a:t>
            </a:r>
            <a:r>
              <a:rPr lang="en-US" altLang="zh-CN" sz="2400" b="0" i="0" dirty="0">
                <a:solidFill>
                  <a:srgbClr val="FF0000"/>
                </a:solidFill>
                <a:latin typeface="Times New Roman" pitchFamily="34" charset="0"/>
                <a:ea typeface="Microsoft Yahei" pitchFamily="34" charset="-122"/>
                <a:cs typeface="Times New Roman" pitchFamily="34" charset="-120"/>
              </a:rPr>
              <a:t>，应调节滑轮高度使细绳与长木板平行，故C错误。</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name="Slide 23&amp;si=23">
    <p:spTree>
      <p:nvGrpSpPr>
        <p:cNvPr id="1" name=""/>
        <p:cNvGrpSpPr/>
        <p:nvPr/>
      </p:nvGrpSpPr>
      <p:grpSpPr>
        <a:xfrm>
          <a:off x="0" y="0"/>
          <a:ext cx="0" cy="0"/>
          <a:chOff x="0" y="0"/>
          <a:chExt cx="0" cy="0"/>
        </a:xfrm>
      </p:grpSpPr>
      <p:sp>
        <p:nvSpPr>
          <p:cNvPr id="2" name="QB_6_BD.30_1#4d9a89a82?sp=1&amp;pid=07b6f20e0&amp;color=0,0,0&amp;vtp=1&amp;bt=1&amp;bbb=1&amp;hb=1"/>
          <p:cNvSpPr/>
          <p:nvPr/>
        </p:nvSpPr>
        <p:spPr>
          <a:xfrm>
            <a:off x="612648" y="524100"/>
            <a:ext cx="10963656" cy="3272600"/>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（3</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在小车质量</a:t>
            </a:r>
            <a:r>
              <a:rPr lang="en-US" altLang="zh-CN" sz="2400" i="0">
                <a:solidFill>
                  <a:srgbClr val="000000"/>
                </a:solidFill>
                <a:latin typeface="SimSun" pitchFamily="34" charset="0"/>
                <a:ea typeface="SimSun" pitchFamily="34" charset="-122"/>
                <a:cs typeface="SimSun" pitchFamily="34" charset="-120"/>
              </a:rPr>
              <a:t>________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选填“远大于”或“远小于”）钩码质量时</a:t>
            </a:r>
            <a:r>
              <a:rPr lang="en-US" altLang="zh-CN" sz="2400" b="0" i="0">
                <a:solidFill>
                  <a:srgbClr val="000000"/>
                </a:solidFill>
                <a:latin typeface="Times New Roman" pitchFamily="34" charset="0"/>
                <a:ea typeface="Microsoft Yahei" pitchFamily="34" charset="-122"/>
                <a:cs typeface="Times New Roman" pitchFamily="34" charset="-120"/>
              </a:rPr>
              <a:t>，可以认为细</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绳拉力近似等于钩码的重力。上述做法引起的误差为</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选填“</a:t>
            </a:r>
            <a:r>
              <a:rPr lang="en-US" altLang="zh-CN" sz="2400" b="0" i="0">
                <a:solidFill>
                  <a:srgbClr val="000000"/>
                </a:solidFill>
                <a:latin typeface="Times New Roman" pitchFamily="34" charset="0"/>
                <a:ea typeface="Microsoft Yahei" pitchFamily="34" charset="-122"/>
                <a:cs typeface="Times New Roman" pitchFamily="34" charset="-120"/>
              </a:rPr>
              <a:t>偶然误差”</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或</a:t>
            </a:r>
            <a:r>
              <a:rPr lang="en-US" altLang="zh-CN" sz="2400" b="0" i="0" dirty="0">
                <a:solidFill>
                  <a:srgbClr val="000000"/>
                </a:solidFill>
                <a:latin typeface="Times New Roman" pitchFamily="34" charset="0"/>
                <a:ea typeface="Microsoft Yahei" pitchFamily="34" charset="-122"/>
                <a:cs typeface="Times New Roman" pitchFamily="34" charset="-120"/>
              </a:rPr>
              <a:t>“系统误差”）。为减小此误差</a:t>
            </a:r>
            <a:r>
              <a:rPr lang="en-US" altLang="zh-CN" sz="2400" b="0" i="0">
                <a:solidFill>
                  <a:srgbClr val="000000"/>
                </a:solidFill>
                <a:latin typeface="Times New Roman" pitchFamily="34" charset="0"/>
                <a:ea typeface="Microsoft Yahei" pitchFamily="34" charset="-122"/>
                <a:cs typeface="Times New Roman" pitchFamily="34" charset="-120"/>
              </a:rPr>
              <a:t>，下列可行的方案是</a:t>
            </a:r>
            <a:r>
              <a:rPr lang="en-US" altLang="zh-CN" sz="2400" i="0">
                <a:solidFill>
                  <a:srgbClr val="000000"/>
                </a:solidFill>
                <a:latin typeface="SimSun" pitchFamily="34" charset="0"/>
                <a:ea typeface="SimSun" pitchFamily="34" charset="-122"/>
                <a:cs typeface="SimSun" pitchFamily="34" charset="-120"/>
              </a:rPr>
              <a:t>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A</a:t>
            </a:r>
            <a:r>
              <a:rPr lang="en-US" altLang="zh-CN" sz="2400" b="0" i="0" dirty="0">
                <a:solidFill>
                  <a:srgbClr val="000000"/>
                </a:solidFill>
                <a:latin typeface="Times New Roman" pitchFamily="34" charset="0"/>
                <a:ea typeface="Microsoft Yahei" pitchFamily="34" charset="-122"/>
                <a:cs typeface="Times New Roman" pitchFamily="34" charset="-120"/>
              </a:rPr>
              <a:t>.用气垫导轨代替普通导轨，滑块代替小车</a:t>
            </a:r>
            <a:endParaRPr lang="en-US" altLang="zh-CN" sz="2400" dirty="0"/>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B</a:t>
            </a:r>
            <a:r>
              <a:rPr lang="en-US" altLang="zh-CN" sz="2400" b="0" i="0" dirty="0">
                <a:solidFill>
                  <a:srgbClr val="000000"/>
                </a:solidFill>
                <a:latin typeface="Times New Roman" pitchFamily="34" charset="0"/>
                <a:ea typeface="Microsoft Yahei" pitchFamily="34" charset="-122"/>
                <a:cs typeface="Times New Roman" pitchFamily="34" charset="-120"/>
              </a:rPr>
              <a:t>.在小车上加装遮光条，用光电计时系统代替打点计时器</a:t>
            </a:r>
            <a:endParaRPr lang="en-US" altLang="zh-CN" sz="2400" dirty="0"/>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C</a:t>
            </a:r>
            <a:r>
              <a:rPr lang="en-US" altLang="zh-CN" sz="2400" b="0" i="0" dirty="0">
                <a:solidFill>
                  <a:srgbClr val="000000"/>
                </a:solidFill>
                <a:latin typeface="Times New Roman" pitchFamily="34" charset="0"/>
                <a:ea typeface="Microsoft Yahei" pitchFamily="34" charset="-122"/>
                <a:cs typeface="Times New Roman" pitchFamily="34" charset="-120"/>
              </a:rPr>
              <a:t>.在小车与细绳之间加装力传感器，测出小车所受拉力大小</a:t>
            </a:r>
            <a:endParaRPr lang="en-US" altLang="zh-CN" sz="2400" dirty="0"/>
          </a:p>
        </p:txBody>
      </p:sp>
      <p:sp>
        <p:nvSpPr>
          <p:cNvPr id="3" name="QB_6_AN.31_1#4d9a89a82.blank?pid=07b6f20e0&amp;color=0,0,0&amp;vpa=14&amp;vtp=1&amp;bbb=1"/>
          <p:cNvSpPr/>
          <p:nvPr/>
        </p:nvSpPr>
        <p:spPr>
          <a:xfrm>
            <a:off x="3067717" y="496160"/>
            <a:ext cx="1139825"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远大于</a:t>
            </a:r>
            <a:endParaRPr lang="en-US" altLang="zh-CN" sz="2400" dirty="0"/>
          </a:p>
        </p:txBody>
      </p:sp>
      <p:sp>
        <p:nvSpPr>
          <p:cNvPr id="4" name="QB_6_AN.32_1#4d9a89a82.blank?pid=07b6f20e0&amp;color=0,0,0&amp;vpa=15&amp;vtp=1&amp;bbb=1"/>
          <p:cNvSpPr/>
          <p:nvPr/>
        </p:nvSpPr>
        <p:spPr>
          <a:xfrm>
            <a:off x="7639717" y="1054960"/>
            <a:ext cx="144621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系统误差</a:t>
            </a:r>
            <a:endParaRPr lang="en-US" altLang="zh-CN" sz="2400" dirty="0"/>
          </a:p>
        </p:txBody>
      </p:sp>
      <p:sp>
        <p:nvSpPr>
          <p:cNvPr id="5" name="QB_6_AN.33_1#4d9a89a82.blank?pid=07b6f20e0&amp;color=0,0,0&amp;vpa=16&amp;vtp=1"/>
          <p:cNvSpPr/>
          <p:nvPr/>
        </p:nvSpPr>
        <p:spPr>
          <a:xfrm>
            <a:off x="7566692" y="1613760"/>
            <a:ext cx="441325"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C</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left)">
                                      <p:cBhvr>
                                        <p:cTn id="23" dur="500"/>
                                        <p:tgtEl>
                                          <p:spTgt spid="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Slide 24&amp;si=24">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AS.34_1#4d9a89a82?pid=07b6f20e0&amp;color=0,0,0&amp;vtp=1&amp;bt=1&amp;bbb=1&amp;hb=1"/>
              <p:cNvSpPr/>
              <p:nvPr/>
            </p:nvSpPr>
            <p:spPr>
              <a:xfrm>
                <a:off x="612648" y="486000"/>
                <a:ext cx="10963656" cy="38314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设小车质量为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FF0000"/>
                    </a:solidFill>
                    <a:latin typeface="Times New Roman" pitchFamily="34" charset="0"/>
                    <a:ea typeface="Microsoft Yahei" pitchFamily="34" charset="-122"/>
                    <a:cs typeface="Times New Roman" pitchFamily="34" charset="-120"/>
                  </a:rPr>
                  <a:t>，钩码质量为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，对小车和钩码根据牛顿第二定律分别有</a:t>
                </a:r>
              </a:p>
              <a:p>
                <a:pPr latinLnBrk="1">
                  <a:lnSpc>
                    <a:spcPts val="44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𝑀𝑎</m:t>
                    </m:r>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𝑚𝑔</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𝑚𝑎</m:t>
                    </m:r>
                  </m:oMath>
                </a14:m>
                <a:r>
                  <a:rPr lang="en-US" altLang="zh-CN" sz="2400" b="0" i="0" dirty="0">
                    <a:solidFill>
                      <a:srgbClr val="FF0000"/>
                    </a:solidFill>
                    <a:latin typeface="Times New Roman" pitchFamily="34" charset="0"/>
                    <a:ea typeface="Microsoft Yahei" pitchFamily="34" charset="-122"/>
                    <a:cs typeface="Times New Roman" pitchFamily="34" charset="-120"/>
                  </a:rPr>
                  <a:t>，联立解得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𝑀𝑚𝑔</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，由此可知在小车质量远大于钩码质</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量时</a:t>
                </a:r>
                <a:r>
                  <a:rPr lang="en-US" altLang="zh-CN" sz="2400" b="0" i="0" dirty="0">
                    <a:solidFill>
                      <a:srgbClr val="FF0000"/>
                    </a:solidFill>
                    <a:latin typeface="Times New Roman" pitchFamily="34" charset="0"/>
                    <a:ea typeface="Microsoft Yahei" pitchFamily="34" charset="-122"/>
                    <a:cs typeface="Times New Roman" pitchFamily="34" charset="-120"/>
                  </a:rPr>
                  <a:t>，可以认为细绳拉力等于钩码的重力</a:t>
                </a:r>
                <a:r>
                  <a:rPr lang="en-US" altLang="zh-CN" sz="2400" b="0" i="0">
                    <a:solidFill>
                      <a:srgbClr val="FF0000"/>
                    </a:solidFill>
                    <a:latin typeface="Times New Roman" pitchFamily="34" charset="0"/>
                    <a:ea typeface="Microsoft Yahei" pitchFamily="34" charset="-122"/>
                    <a:cs typeface="Times New Roman" pitchFamily="34" charset="-120"/>
                  </a:rPr>
                  <a:t>。上述做法引起的误差是由于实验方法</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或原理不完善造成的</a:t>
                </a:r>
                <a:r>
                  <a:rPr lang="en-US" altLang="zh-CN" sz="2400" b="0" i="0" dirty="0">
                    <a:solidFill>
                      <a:srgbClr val="FF0000"/>
                    </a:solidFill>
                    <a:latin typeface="Times New Roman" pitchFamily="34" charset="0"/>
                    <a:ea typeface="Microsoft Yahei" pitchFamily="34" charset="-122"/>
                    <a:cs typeface="Times New Roman" pitchFamily="34" charset="-120"/>
                  </a:rPr>
                  <a:t>，属于系统误差</a:t>
                </a:r>
                <a:r>
                  <a:rPr lang="en-US" altLang="zh-CN" sz="2400" b="0" i="0">
                    <a:solidFill>
                      <a:srgbClr val="FF0000"/>
                    </a:solidFill>
                    <a:latin typeface="Times New Roman" pitchFamily="34" charset="0"/>
                    <a:ea typeface="Microsoft Yahei" pitchFamily="34" charset="-122"/>
                    <a:cs typeface="Times New Roman" pitchFamily="34" charset="-120"/>
                  </a:rPr>
                  <a:t>。该误差是将细绳拉力用钩码重力近似替代</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所引起的</a:t>
                </a:r>
                <a:r>
                  <a:rPr lang="en-US" altLang="zh-CN" sz="2400" b="0" i="0" dirty="0">
                    <a:solidFill>
                      <a:srgbClr val="FF0000"/>
                    </a:solidFill>
                    <a:latin typeface="Times New Roman" pitchFamily="34" charset="0"/>
                    <a:ea typeface="Microsoft Yahei" pitchFamily="34" charset="-122"/>
                    <a:cs typeface="Times New Roman" pitchFamily="34" charset="-120"/>
                  </a:rPr>
                  <a:t>，不是由车与木板间存在阻力（实验中已经平衡了阻力</a:t>
                </a:r>
                <a:r>
                  <a:rPr lang="en-US" altLang="zh-CN" sz="2400" b="0" i="0">
                    <a:solidFill>
                      <a:srgbClr val="FF0000"/>
                    </a:solidFill>
                    <a:latin typeface="Times New Roman" pitchFamily="34" charset="0"/>
                    <a:ea typeface="Microsoft Yahei" pitchFamily="34" charset="-122"/>
                    <a:cs typeface="Times New Roman" pitchFamily="34" charset="-120"/>
                  </a:rPr>
                  <a:t>）或是速度测量</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精度低造成的</a:t>
                </a:r>
                <a:r>
                  <a:rPr lang="en-US" altLang="zh-CN" sz="2400" b="0" i="0" dirty="0">
                    <a:solidFill>
                      <a:srgbClr val="FF0000"/>
                    </a:solidFill>
                    <a:latin typeface="Times New Roman" pitchFamily="34" charset="0"/>
                    <a:ea typeface="Microsoft Yahei" pitchFamily="34" charset="-122"/>
                    <a:cs typeface="Times New Roman" pitchFamily="34" charset="-120"/>
                  </a:rPr>
                  <a:t>，故A、B方案不可行；为减小此误差</a:t>
                </a:r>
                <a:r>
                  <a:rPr lang="en-US" altLang="zh-CN" sz="2400" b="0" i="0">
                    <a:solidFill>
                      <a:srgbClr val="FF0000"/>
                    </a:solidFill>
                    <a:latin typeface="Times New Roman" pitchFamily="34" charset="0"/>
                    <a:ea typeface="Microsoft Yahei" pitchFamily="34" charset="-122"/>
                    <a:cs typeface="Times New Roman" pitchFamily="34" charset="-120"/>
                  </a:rPr>
                  <a:t>，可在小车与细绳之间加装力</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传感器</a:t>
                </a:r>
                <a:r>
                  <a:rPr lang="en-US" altLang="zh-CN" sz="2400" b="0" i="0" dirty="0">
                    <a:solidFill>
                      <a:srgbClr val="FF0000"/>
                    </a:solidFill>
                    <a:latin typeface="Times New Roman" pitchFamily="34" charset="0"/>
                    <a:ea typeface="Microsoft Yahei" pitchFamily="34" charset="-122"/>
                    <a:cs typeface="Times New Roman" pitchFamily="34" charset="-120"/>
                  </a:rPr>
                  <a:t>，测出小车所受拉力大小，故C方案可行。</a:t>
                </a:r>
                <a:endParaRPr lang="en-US" altLang="zh-CN" sz="2400" dirty="0"/>
              </a:p>
            </p:txBody>
          </p:sp>
        </mc:Choice>
        <mc:Fallback xmlns="">
          <p:sp>
            <p:nvSpPr>
              <p:cNvPr id="2" name="QB_6_AS.34_1#4d9a89a82?pid=07b6f20e0&amp;color=0,0,0&amp;vtp=1&amp;bt=1&amp;bbb=1&amp;hb=1"/>
              <p:cNvSpPr>
                <a:spLocks noRot="1" noChangeAspect="1" noMove="1" noResize="1" noEditPoints="1" noAdjustHandles="1" noChangeArrowheads="1" noChangeShapeType="1" noTextEdit="1"/>
              </p:cNvSpPr>
              <p:nvPr/>
            </p:nvSpPr>
            <p:spPr>
              <a:xfrm>
                <a:off x="612648" y="486000"/>
                <a:ext cx="10963656" cy="3831400"/>
              </a:xfrm>
              <a:prstGeom prst="rect">
                <a:avLst/>
              </a:prstGeom>
              <a:blipFill>
                <a:blip r:embed="rId3"/>
                <a:stretch>
                  <a:fillRect l="-1724" b="-477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Slide 25&amp;si=2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BD.35_1#c33a3946a?sp=1&amp;pid=07b6f20e0&amp;color=0,0,0&amp;vtp=1&amp;bt=1&amp;bbb=1&amp;hb=1"/>
              <p:cNvSpPr/>
              <p:nvPr/>
            </p:nvSpPr>
            <p:spPr>
              <a:xfrm>
                <a:off x="612648" y="486000"/>
                <a:ext cx="10963656" cy="1592199"/>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（4）</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经正确操作后获得一条如图乙所示的纸带，建立以计数点0为坐标原点的</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𝑥</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轴</a:t>
                </a:r>
                <a:r>
                  <a:rPr lang="en-US" altLang="zh-CN" sz="2400" b="0" i="0" dirty="0">
                    <a:solidFill>
                      <a:srgbClr val="000000"/>
                    </a:solidFill>
                    <a:latin typeface="Times New Roman" pitchFamily="34" charset="0"/>
                    <a:ea typeface="Microsoft Yahei" pitchFamily="34" charset="-122"/>
                    <a:cs typeface="Times New Roman" pitchFamily="34" charset="-120"/>
                  </a:rPr>
                  <a:t>，各计数点的位置坐标分别为0、</a:t>
                </a:r>
                <a14:m>
                  <m:oMath xmlns:m="http://schemas.openxmlformats.org/officeDocument/2006/math">
                    <m:sSub>
                      <m:sSub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SimSun" panose="02010600030101010101" pitchFamily="2" charset="-122"/>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。已知打点计时器的打点周期为</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𝑇</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则打计数点</a:t>
                </a:r>
                <a:r>
                  <a:rPr lang="en-US" altLang="zh-CN" sz="2400" b="0" i="0" dirty="0">
                    <a:solidFill>
                      <a:srgbClr val="000000"/>
                    </a:solidFill>
                    <a:latin typeface="Times New Roman" pitchFamily="34" charset="0"/>
                    <a:ea typeface="Microsoft Yahei" pitchFamily="34" charset="-122"/>
                    <a:cs typeface="Times New Roman" pitchFamily="34" charset="-120"/>
                  </a:rPr>
                  <a:t>5时小车速度的表达式</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𝑣</m:t>
                    </m:r>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；小车加速度的表达式是</a:t>
                </a:r>
                <a:r>
                  <a:rPr lang="en-US" altLang="zh-CN" sz="2400" i="0">
                    <a:solidFill>
                      <a:srgbClr val="000000"/>
                    </a:solidFill>
                    <a:latin typeface="SimSun" pitchFamily="34" charset="0"/>
                    <a:ea typeface="SimSun" pitchFamily="34" charset="-122"/>
                    <a:cs typeface="SimSun" pitchFamily="34" charset="-120"/>
                  </a:rPr>
                  <a:t>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solidFill>
                    <a:srgbClr val="000000"/>
                  </a:solidFill>
                </a:endParaRPr>
              </a:p>
            </p:txBody>
          </p:sp>
        </mc:Choice>
        <mc:Fallback xmlns="">
          <p:sp>
            <p:nvSpPr>
              <p:cNvPr id="2" name="QB_6_BD.35_1#c33a3946a?sp=1&amp;pid=07b6f20e0&amp;color=0,0,0&amp;vtp=1&amp;bt=1&amp;bbb=1&amp;hb=1"/>
              <p:cNvSpPr>
                <a:spLocks noRot="1" noChangeAspect="1" noMove="1" noResize="1" noEditPoints="1" noAdjustHandles="1" noChangeArrowheads="1" noChangeShapeType="1" noTextEdit="1"/>
              </p:cNvSpPr>
              <p:nvPr/>
            </p:nvSpPr>
            <p:spPr>
              <a:xfrm>
                <a:off x="612648" y="486000"/>
                <a:ext cx="10963656" cy="1592199"/>
              </a:xfrm>
              <a:prstGeom prst="rect">
                <a:avLst/>
              </a:prstGeom>
              <a:blipFill>
                <a:blip r:embed="rId3"/>
                <a:stretch>
                  <a:fillRect l="-1724" r="-1947" b="-11494"/>
                </a:stretch>
              </a:blipFill>
              <a:ln/>
            </p:spPr>
            <p:txBody>
              <a:bodyPr/>
              <a:lstStyle/>
              <a:p>
                <a:r>
                  <a:rPr lang="zh-CN" altLang="en-US">
                    <a:noFill/>
                  </a:rPr>
                  <a:t> </a:t>
                </a:r>
              </a:p>
            </p:txBody>
          </p:sp>
        </mc:Fallback>
      </mc:AlternateContent>
      <p:pic>
        <p:nvPicPr>
          <p:cNvPr id="3" name="QB_6_BD.35_2#c33a3946a?iti=5&amp;pid=07b6f20e0&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2066544" y="2207612"/>
            <a:ext cx="8065008" cy="121615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6_BD.35_3#c33a3946a?iti=5&amp;pid=07b6f20e0&amp;color=0,0,0&amp;vtp=1"/>
          <p:cNvSpPr/>
          <p:nvPr/>
        </p:nvSpPr>
        <p:spPr>
          <a:xfrm>
            <a:off x="5912517" y="3550764"/>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乙</a:t>
            </a:r>
            <a:endParaRPr lang="en-US" altLang="zh-CN" sz="2400" dirty="0">
              <a:solidFill>
                <a:srgbClr val="000000"/>
              </a:solidFill>
            </a:endParaRPr>
          </a:p>
        </p:txBody>
      </p:sp>
      <mc:AlternateContent xmlns:mc="http://schemas.openxmlformats.org/markup-compatibility/2006" xmlns:a14="http://schemas.microsoft.com/office/drawing/2010/main">
        <mc:Choice Requires="a14">
          <p:sp>
            <p:nvSpPr>
              <p:cNvPr id="5" name="QB_6_BD.35_4#c33a3946a?pid=07b6f20e0&amp;color=0,0,0&amp;vtp=1&amp;bbb=1"/>
              <p:cNvSpPr/>
              <p:nvPr/>
            </p:nvSpPr>
            <p:spPr>
              <a:xfrm>
                <a:off x="612648" y="4049112"/>
                <a:ext cx="10963656" cy="1917700"/>
              </a:xfrm>
              <a:prstGeom prst="rect">
                <a:avLst/>
              </a:prstGeom>
              <a:noFill/>
              <a:ln/>
            </p:spPr>
            <p:txBody>
              <a:bodyPr wrap="none" lIns="0" tIns="0" rIns="0" bIns="0" rtlCol="0" anchor="t"/>
              <a:lstStyle/>
              <a:p>
                <a:pPr algn="l" latinLnBrk="1">
                  <a:lnSpc>
                    <a:spcPts val="5000"/>
                  </a:lnSpc>
                </a:pPr>
                <a:r>
                  <a:rPr lang="en-US" altLang="zh-CN" sz="2400" b="0" i="0" dirty="0">
                    <a:solidFill>
                      <a:srgbClr val="000000"/>
                    </a:solidFill>
                    <a:latin typeface="Times New Roman" pitchFamily="34" charset="0"/>
                    <a:ea typeface="Microsoft Yahei" pitchFamily="34" charset="-122"/>
                    <a:cs typeface="Times New Roman" pitchFamily="34" charset="-120"/>
                  </a:rPr>
                  <a:t>A.</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(15</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solidFill>
                    <a:srgbClr val="000000"/>
                  </a:solidFill>
                </a:endParaRPr>
              </a:p>
              <a:p>
                <a:pPr latinLnBrk="1">
                  <a:lnSpc>
                    <a:spcPts val="5000"/>
                  </a:lnSpc>
                </a:pPr>
                <a:r>
                  <a:rPr lang="en-US" altLang="zh-CN" sz="2400" b="0" i="0">
                    <a:solidFill>
                      <a:srgbClr val="000000"/>
                    </a:solidFill>
                    <a:latin typeface="Times New Roman" pitchFamily="34" charset="0"/>
                    <a:ea typeface="Microsoft Yahei" pitchFamily="34" charset="-122"/>
                    <a:cs typeface="Times New Roman" pitchFamily="34" charset="-120"/>
                  </a:rPr>
                  <a:t>B</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solidFill>
                    <a:srgbClr val="000000"/>
                  </a:solidFill>
                </a:endParaRPr>
              </a:p>
              <a:p>
                <a:pPr latinLnBrk="1">
                  <a:lnSpc>
                    <a:spcPts val="5100"/>
                  </a:lnSpc>
                </a:pPr>
                <a:r>
                  <a:rPr lang="en-US" altLang="zh-CN" sz="2400" b="0" i="0">
                    <a:solidFill>
                      <a:srgbClr val="000000"/>
                    </a:solidFill>
                    <a:latin typeface="Times New Roman" pitchFamily="34" charset="0"/>
                    <a:ea typeface="Microsoft Yahei" pitchFamily="34" charset="-122"/>
                    <a:cs typeface="Times New Roman" pitchFamily="34" charset="-120"/>
                  </a:rPr>
                  <a:t>C</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f>
                      <m:f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5</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num>
                      <m:den>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(10</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𝑇</m:t>
                        </m:r>
                        <m:sSup>
                          <m:sSup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2400" dirty="0"/>
              </a:p>
            </p:txBody>
          </p:sp>
        </mc:Choice>
        <mc:Fallback xmlns="">
          <p:sp>
            <p:nvSpPr>
              <p:cNvPr id="5" name="QB_6_BD.35_4#c33a3946a?pid=07b6f20e0&amp;color=0,0,0&amp;vtp=1&amp;bbb=1"/>
              <p:cNvSpPr>
                <a:spLocks noRot="1" noChangeAspect="1" noMove="1" noResize="1" noEditPoints="1" noAdjustHandles="1" noChangeArrowheads="1" noChangeShapeType="1" noTextEdit="1"/>
              </p:cNvSpPr>
              <p:nvPr/>
            </p:nvSpPr>
            <p:spPr>
              <a:xfrm>
                <a:off x="612648" y="4049112"/>
                <a:ext cx="10963656" cy="1917700"/>
              </a:xfrm>
              <a:prstGeom prst="rect">
                <a:avLst/>
              </a:prstGeom>
              <a:blipFill>
                <a:blip r:embed="rId5"/>
                <a:stretch>
                  <a:fillRect l="-1724" b="-2857"/>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6_AN.36_1#c33a3946a.blank?pid=07b6f20e0&amp;color=0,0,0&amp;vpa=17&amp;vtp=1&amp;bbb=1&amp;rh=38.41"/>
              <p:cNvSpPr/>
              <p:nvPr/>
            </p:nvSpPr>
            <p:spPr>
              <a:xfrm>
                <a:off x="5579873" y="1526003"/>
                <a:ext cx="812165" cy="483870"/>
              </a:xfrm>
              <a:prstGeom prst="rect">
                <a:avLst/>
              </a:prstGeom>
              <a:noFill/>
              <a:ln/>
            </p:spPr>
            <p:txBody>
              <a:bodyPr wrap="none" lIns="0" tIns="0" rIns="0" bIns="0" rtlCol="0" anchor="t"/>
              <a:lstStyle/>
              <a:p>
                <a:pPr algn="ctr" latinLnBrk="1">
                  <a:lnSpc>
                    <a:spcPts val="3800"/>
                  </a:lnSpc>
                </a:pPr>
                <a14:m>
                  <m:oMath xmlns:m="http://schemas.openxmlformats.org/officeDocument/2006/math">
                    <m:f>
                      <m:f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fPr>
                      <m:num>
                        <m:sSub>
                          <m:sSub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𝒙</m:t>
                            </m:r>
                          </m:e>
                          <m:sub>
                            <m:r>
                              <a:rPr lang="en-US" altLang="zh-CN" sz="2400" b="1" i="0" dirty="0">
                                <a:solidFill>
                                  <a:srgbClr val="FF0000"/>
                                </a:solidFill>
                                <a:latin typeface="Cambria Math" panose="02040503050406030204" pitchFamily="18" charset="0"/>
                                <a:ea typeface="KaiTi" pitchFamily="34" charset="-122"/>
                                <a:cs typeface="Times New Roman" pitchFamily="34" charset="-120"/>
                              </a:rPr>
                              <m:t>𝟔</m:t>
                            </m:r>
                          </m:sub>
                        </m:sSub>
                        <m:r>
                          <a:rPr lang="en-US" altLang="zh-CN" sz="2400" b="1" i="0" dirty="0">
                            <a:solidFill>
                              <a:srgbClr val="FF0000"/>
                            </a:solidFill>
                            <a:latin typeface="Cambria Math" panose="02040503050406030204" pitchFamily="18" charset="0"/>
                            <a:ea typeface="KaiTi" pitchFamily="34" charset="-122"/>
                            <a:cs typeface="Times New Roman" pitchFamily="34" charset="-120"/>
                          </a:rPr>
                          <m:t>−</m:t>
                        </m:r>
                        <m:sSub>
                          <m:sSub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𝒙</m:t>
                            </m:r>
                          </m:e>
                          <m:sub>
                            <m:r>
                              <a:rPr lang="en-US" altLang="zh-CN" sz="2400" b="1" i="0" dirty="0">
                                <a:solidFill>
                                  <a:srgbClr val="FF0000"/>
                                </a:solidFill>
                                <a:latin typeface="Cambria Math" panose="02040503050406030204" pitchFamily="18" charset="0"/>
                                <a:ea typeface="KaiTi" pitchFamily="34" charset="-122"/>
                                <a:cs typeface="Times New Roman" pitchFamily="34" charset="-120"/>
                              </a:rPr>
                              <m:t>𝟒</m:t>
                            </m:r>
                          </m:sub>
                        </m:sSub>
                      </m:num>
                      <m:den>
                        <m:r>
                          <a:rPr lang="en-US" altLang="zh-CN" sz="2400" b="1" i="0" dirty="0">
                            <a:solidFill>
                              <a:srgbClr val="FF0000"/>
                            </a:solidFill>
                            <a:latin typeface="Cambria Math" panose="02040503050406030204" pitchFamily="18" charset="0"/>
                            <a:ea typeface="KaiTi" pitchFamily="34" charset="-122"/>
                            <a:cs typeface="Times New Roman" pitchFamily="34" charset="-120"/>
                          </a:rPr>
                          <m:t>𝟏𝟎</m:t>
                        </m:r>
                        <m:r>
                          <a:rPr lang="en-US" altLang="zh-CN" sz="2400" b="1" i="0" dirty="0">
                            <a:solidFill>
                              <a:srgbClr val="FF0000"/>
                            </a:solidFill>
                            <a:latin typeface="Cambria Math" panose="02040503050406030204" pitchFamily="18" charset="0"/>
                            <a:ea typeface="KaiTi" pitchFamily="34" charset="-122"/>
                            <a:cs typeface="Times New Roman" pitchFamily="34" charset="-120"/>
                          </a:rPr>
                          <m:t>𝑻</m:t>
                        </m:r>
                      </m:den>
                    </m:f>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6" name="QB_6_AN.36_1#c33a3946a.blank?pid=07b6f20e0&amp;color=0,0,0&amp;vpa=17&amp;vtp=1&amp;bbb=1&amp;rh=38.41"/>
              <p:cNvSpPr>
                <a:spLocks noRot="1" noChangeAspect="1" noMove="1" noResize="1" noEditPoints="1" noAdjustHandles="1" noChangeArrowheads="1" noChangeShapeType="1" noTextEdit="1"/>
              </p:cNvSpPr>
              <p:nvPr/>
            </p:nvSpPr>
            <p:spPr>
              <a:xfrm>
                <a:off x="5579873" y="1526003"/>
                <a:ext cx="812165" cy="483870"/>
              </a:xfrm>
              <a:prstGeom prst="rect">
                <a:avLst/>
              </a:prstGeom>
              <a:blipFill>
                <a:blip r:embed="rId6"/>
                <a:stretch>
                  <a:fillRect/>
                </a:stretch>
              </a:blipFill>
              <a:ln/>
            </p:spPr>
            <p:txBody>
              <a:bodyPr/>
              <a:lstStyle/>
              <a:p>
                <a:r>
                  <a:rPr lang="zh-CN" altLang="en-US">
                    <a:noFill/>
                  </a:rPr>
                  <a:t> </a:t>
                </a:r>
              </a:p>
            </p:txBody>
          </p:sp>
        </mc:Fallback>
      </mc:AlternateContent>
      <p:sp>
        <p:nvSpPr>
          <p:cNvPr id="7" name="QB_6_AN.37_1#c33a3946a.blank?pid=07b6f20e0&amp;color=0,0,0&amp;vpa=18&amp;vtp=1"/>
          <p:cNvSpPr/>
          <p:nvPr/>
        </p:nvSpPr>
        <p:spPr>
          <a:xfrm>
            <a:off x="9763729" y="1554070"/>
            <a:ext cx="441325" cy="478600"/>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A</a:t>
            </a:r>
            <a:endParaRPr lang="en-US" altLang="zh-CN" sz="24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Slide 26&amp;si=26">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AS.38_1#c33a3946a?pid=07b6f20e0&amp;color=0,0,0&amp;vtp=1&amp;bt=1&amp;bbb=1&amp;hb=1"/>
              <p:cNvSpPr/>
              <p:nvPr/>
            </p:nvSpPr>
            <p:spPr>
              <a:xfrm>
                <a:off x="612648" y="486000"/>
                <a:ext cx="10963656" cy="16724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相邻两计数点间的时间间隔</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=5</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，打计数点</a:t>
                </a:r>
                <a:r>
                  <a:rPr lang="en-US" altLang="zh-CN" sz="2400" b="0" i="0">
                    <a:solidFill>
                      <a:srgbClr val="FF0000"/>
                    </a:solidFill>
                    <a:latin typeface="Times New Roman" pitchFamily="34" charset="0"/>
                    <a:ea typeface="Microsoft Yahei" pitchFamily="34" charset="-122"/>
                    <a:cs typeface="Times New Roman" pitchFamily="34" charset="-120"/>
                  </a:rPr>
                  <a:t>5时小车速度的表达式为</a:t>
                </a:r>
              </a:p>
              <a:p>
                <a:pPr latinLnBrk="1">
                  <a:lnSpc>
                    <a:spcPts val="5000"/>
                  </a:lnSpc>
                </a:pP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4</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10</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，根据逐差法可得小车加速度的表达式是</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6</m:t>
                            </m:r>
                          </m:sub>
                        </m:s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𝑥</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3</m:t>
                            </m:r>
                          </m:sub>
                        </m:sSub>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(15</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𝑇</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故选</a:t>
                </a:r>
                <a:r>
                  <a:rPr lang="en-US" altLang="zh-CN" sz="2400" b="0" i="0" dirty="0">
                    <a:solidFill>
                      <a:srgbClr val="FF0000"/>
                    </a:solidFill>
                    <a:latin typeface="Times New Roman" pitchFamily="34" charset="0"/>
                    <a:ea typeface="Microsoft Yahei" pitchFamily="34" charset="-122"/>
                    <a:cs typeface="Times New Roman" pitchFamily="34" charset="-120"/>
                  </a:rPr>
                  <a:t>A。</a:t>
                </a:r>
                <a:endParaRPr lang="en-US" altLang="zh-CN" sz="2400" dirty="0"/>
              </a:p>
            </p:txBody>
          </p:sp>
        </mc:Choice>
        <mc:Fallback xmlns="">
          <p:sp>
            <p:nvSpPr>
              <p:cNvPr id="2" name="QB_6_AS.38_1#c33a3946a?pid=07b6f20e0&amp;color=0,0,0&amp;vtp=1&amp;bt=1&amp;bbb=1&amp;hb=1"/>
              <p:cNvSpPr>
                <a:spLocks noRot="1" noChangeAspect="1" noMove="1" noResize="1" noEditPoints="1" noAdjustHandles="1" noChangeArrowheads="1" noChangeShapeType="1" noTextEdit="1"/>
              </p:cNvSpPr>
              <p:nvPr/>
            </p:nvSpPr>
            <p:spPr>
              <a:xfrm>
                <a:off x="612648" y="486000"/>
                <a:ext cx="10963656" cy="1672400"/>
              </a:xfrm>
              <a:prstGeom prst="rect">
                <a:avLst/>
              </a:prstGeom>
              <a:blipFill>
                <a:blip r:embed="rId3"/>
                <a:stretch>
                  <a:fillRect l="-1724" r="-1279" b="-10584"/>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name="Slide 27&amp;si=27">
    <p:spTree>
      <p:nvGrpSpPr>
        <p:cNvPr id="1" name=""/>
        <p:cNvGrpSpPr/>
        <p:nvPr/>
      </p:nvGrpSpPr>
      <p:grpSpPr>
        <a:xfrm>
          <a:off x="0" y="0"/>
          <a:ext cx="0" cy="0"/>
          <a:chOff x="0" y="0"/>
          <a:chExt cx="0" cy="0"/>
        </a:xfrm>
      </p:grpSpPr>
      <p:sp>
        <p:nvSpPr>
          <p:cNvPr id="2" name="C_4_BD#6531e2e46?pid=1ef19d67b&amp;color=0,0,0&amp;vtp=1&amp;bt=1&amp;bbb=1"/>
          <p:cNvSpPr/>
          <p:nvPr/>
        </p:nvSpPr>
        <p:spPr>
          <a:xfrm>
            <a:off x="612648" y="486000"/>
            <a:ext cx="10963656" cy="1041400"/>
          </a:xfrm>
          <a:prstGeom prst="rect">
            <a:avLst/>
          </a:prstGeom>
          <a:noFill/>
          <a:ln/>
        </p:spPr>
        <p:txBody>
          <a:bodyPr wrap="none" lIns="0" tIns="0" rIns="0" bIns="0" rtlCol="0" anchor="t"/>
          <a:lstStyle/>
          <a:p>
            <a:pPr algn="ctr" latinLnBrk="1">
              <a:lnSpc>
                <a:spcPts val="5200"/>
              </a:lnSpc>
            </a:pPr>
            <a:r>
              <a:rPr lang="en-US" altLang="zh-CN" sz="3000" b="1" i="0" dirty="0">
                <a:solidFill>
                  <a:srgbClr val="000000"/>
                </a:solidFill>
                <a:latin typeface="Times New Roman" pitchFamily="34" charset="0"/>
                <a:ea typeface="Microsoft Yahei" pitchFamily="34" charset="-122"/>
                <a:cs typeface="Times New Roman" pitchFamily="34" charset="-120"/>
              </a:rPr>
              <a:t>探究点二</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Microsoft Yahei" pitchFamily="34" charset="-122"/>
                <a:cs typeface="Times New Roman" pitchFamily="34" charset="-120"/>
              </a:rPr>
              <a:t>创新拓展实验</a:t>
            </a:r>
            <a:endParaRPr lang="en-US" altLang="zh-CN" sz="3000" dirty="0"/>
          </a:p>
        </p:txBody>
      </p:sp>
      <p:pic>
        <p:nvPicPr>
          <p:cNvPr id="3" name="QO_5_BD.39_1#166befc5e?iti=6&amp;htil=4&amp;pid=6531e2e46&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278624" y="1203018"/>
            <a:ext cx="3227832" cy="134416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5_BD.39_2#166befc5e?iti=6&amp;htil=4&amp;pid=6531e2e46&amp;color=0,0,0&amp;vtp=1"/>
          <p:cNvSpPr/>
          <p:nvPr/>
        </p:nvSpPr>
        <p:spPr>
          <a:xfrm>
            <a:off x="8706009" y="2674186"/>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甲</a:t>
            </a:r>
            <a:endParaRPr lang="en-US" altLang="zh-CN" sz="2400" dirty="0"/>
          </a:p>
        </p:txBody>
      </p:sp>
      <p:sp>
        <p:nvSpPr>
          <p:cNvPr id="5" name="QO_5_BD.39_3#166befc5e?htil=4&amp;sp=1&amp;pid=6531e2e46&amp;color=0,0,0&amp;vtp=1&amp;bbb=1&amp;hb=1&amp;hs=1"/>
          <p:cNvSpPr/>
          <p:nvPr/>
        </p:nvSpPr>
        <p:spPr>
          <a:xfrm>
            <a:off x="612648" y="1148154"/>
            <a:ext cx="5486400" cy="27139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（2024·江西卷·11，8分</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某小组探</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究物体加速度与其所受合外力的关系。实</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验装置如图甲所示，水平轨道上安装两个</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光电门</a:t>
            </a:r>
            <a:r>
              <a:rPr lang="en-US" altLang="zh-CN" sz="2400" b="0" i="0" dirty="0">
                <a:solidFill>
                  <a:srgbClr val="000000"/>
                </a:solidFill>
                <a:latin typeface="Times New Roman" pitchFamily="34" charset="0"/>
                <a:ea typeface="Microsoft Yahei" pitchFamily="34" charset="-122"/>
                <a:cs typeface="Times New Roman" pitchFamily="34" charset="-120"/>
              </a:rPr>
              <a:t>，小车上固定一遮光片</a:t>
            </a:r>
            <a:r>
              <a:rPr lang="en-US" altLang="zh-CN" sz="2400" b="0" i="0">
                <a:solidFill>
                  <a:srgbClr val="000000"/>
                </a:solidFill>
                <a:latin typeface="Times New Roman" pitchFamily="34" charset="0"/>
                <a:ea typeface="Microsoft Yahei" pitchFamily="34" charset="-122"/>
                <a:cs typeface="Times New Roman" pitchFamily="34" charset="-120"/>
              </a:rPr>
              <a:t>，细线一端</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与小车连接</a:t>
            </a:r>
            <a:r>
              <a:rPr lang="en-US" altLang="zh-CN" sz="2400" b="0" i="0" dirty="0">
                <a:solidFill>
                  <a:srgbClr val="000000"/>
                </a:solidFill>
                <a:latin typeface="Times New Roman" pitchFamily="34" charset="0"/>
                <a:ea typeface="Microsoft Yahei" pitchFamily="34" charset="-122"/>
                <a:cs typeface="Times New Roman" pitchFamily="34" charset="-120"/>
              </a:rPr>
              <a:t>，另一端跨过定滑轮挂上钩码。</a:t>
            </a:r>
            <a:endParaRPr lang="en-US" altLang="zh-CN" sz="2400" dirty="0"/>
          </a:p>
        </p:txBody>
      </p:sp>
      <p:sp>
        <p:nvSpPr>
          <p:cNvPr id="6" name="QO_5_BD.39_4#166befc5e?htil=4&amp;sp=1&amp;pid=6531e2e46&amp;color=0,0,0&amp;vtp=1&amp;bbb=1&amp;hb=1&amp;hs=1"/>
          <p:cNvSpPr/>
          <p:nvPr/>
        </p:nvSpPr>
        <p:spPr>
          <a:xfrm>
            <a:off x="612648" y="3900522"/>
            <a:ext cx="10963656" cy="10375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Times New Roman" pitchFamily="34" charset="0"/>
                <a:ea typeface="Microsoft Yahei" pitchFamily="34" charset="-122"/>
                <a:cs typeface="Times New Roman" pitchFamily="34" charset="-120"/>
              </a:rPr>
              <a:t>（1）实验前调节轨道右端滑轮高度，使细线与轨道平行</a:t>
            </a:r>
            <a:r>
              <a:rPr lang="en-US" altLang="zh-CN" sz="2400" b="0" i="0">
                <a:solidFill>
                  <a:srgbClr val="000000"/>
                </a:solidFill>
                <a:latin typeface="Times New Roman" pitchFamily="34" charset="0"/>
                <a:ea typeface="Microsoft Yahei" pitchFamily="34" charset="-122"/>
                <a:cs typeface="Times New Roman" pitchFamily="34" charset="-120"/>
              </a:rPr>
              <a:t>，再适当垫高轨道左端以</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平衡小车所受摩擦力</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Tree>
  </p:cSld>
  <p:clrMapOvr>
    <a:masterClrMapping/>
  </p:clrMapOvr>
  <p:transition>
    <p:split dir="in"/>
  </p:transition>
</p:sld>
</file>

<file path=ppt/slides/slide28.xml><?xml version="1.0" encoding="utf-8"?>
<p:sld xmlns:a="http://schemas.openxmlformats.org/drawingml/2006/main" xmlns:r="http://schemas.openxmlformats.org/officeDocument/2006/relationships" xmlns:p="http://schemas.openxmlformats.org/presentationml/2006/main">
  <p:cSld name="Slide 28&amp;si=28">
    <p:spTree>
      <p:nvGrpSpPr>
        <p:cNvPr id="1" name=""/>
        <p:cNvGrpSpPr/>
        <p:nvPr/>
      </p:nvGrpSpPr>
      <p:grpSpPr>
        <a:xfrm>
          <a:off x="0" y="0"/>
          <a:ext cx="0" cy="0"/>
          <a:chOff x="0" y="0"/>
          <a:chExt cx="0" cy="0"/>
        </a:xfrm>
      </p:grpSpPr>
      <p:pic>
        <p:nvPicPr>
          <p:cNvPr id="2" name="QO_5_BD.39_5#166befc5e?iti=7&amp;htil=5&amp;pid=6531e2e46&amp;color=0,0,0&amp;tib=255,255,255&amp;vtp=1&amp;hs=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7255425" y="540864"/>
            <a:ext cx="3200400" cy="239572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5_BD.39_6#166befc5e?iti=7&amp;htil=5&amp;pid=6531e2e46&amp;color=0,0,0&amp;vtp=1"/>
          <p:cNvSpPr/>
          <p:nvPr/>
        </p:nvSpPr>
        <p:spPr>
          <a:xfrm>
            <a:off x="8669094" y="3063592"/>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Times New Roman" pitchFamily="34" charset="0"/>
                <a:ea typeface="Microsoft Yahei" pitchFamily="34" charset="-122"/>
                <a:cs typeface="Times New Roman" pitchFamily="34" charset="-120"/>
              </a:rPr>
              <a:t>乙</a:t>
            </a:r>
            <a:endParaRPr lang="en-US" altLang="zh-CN" sz="2400" dirty="0"/>
          </a:p>
        </p:txBody>
      </p:sp>
      <mc:AlternateContent xmlns:mc="http://schemas.openxmlformats.org/markup-compatibility/2006" xmlns:a14="http://schemas.microsoft.com/office/drawing/2010/main">
        <mc:Choice Requires="a14">
          <p:sp>
            <p:nvSpPr>
              <p:cNvPr id="4" name="QO_5_BD.39_7#166befc5e?htil=5&amp;sp=1&amp;pid=6531e2e46&amp;color=0,0,0&amp;vtp=1&amp;bt=1&amp;bbb=1&amp;hb=1&amp;hs=1"/>
              <p:cNvSpPr/>
              <p:nvPr/>
            </p:nvSpPr>
            <p:spPr>
              <a:xfrm>
                <a:off x="612648" y="486000"/>
                <a:ext cx="5522976" cy="215500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Times New Roman" pitchFamily="34" charset="0"/>
                    <a:ea typeface="Microsoft Yahei" pitchFamily="34" charset="-122"/>
                    <a:cs typeface="Times New Roman" pitchFamily="34" charset="-120"/>
                  </a:rPr>
                  <a:t>（2）小车的质量为</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=320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。利用光</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电门系统测出不同钩码质量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时小车加速</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度</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。钩码所受重力记为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2400" b="0" i="0" dirty="0">
                    <a:solidFill>
                      <a:srgbClr val="000000"/>
                    </a:solidFill>
                    <a:latin typeface="Times New Roman" pitchFamily="34" charset="0"/>
                    <a:ea typeface="Microsoft Yahei" pitchFamily="34" charset="-122"/>
                    <a:cs typeface="Times New Roman" pitchFamily="34" charset="-120"/>
                  </a:rPr>
                  <a:t>，作出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图</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像</a:t>
                </a:r>
                <a:r>
                  <a:rPr lang="en-US" altLang="zh-CN" sz="2400" b="0" i="0" dirty="0">
                    <a:solidFill>
                      <a:srgbClr val="000000"/>
                    </a:solidFill>
                    <a:latin typeface="Times New Roman" pitchFamily="34" charset="0"/>
                    <a:ea typeface="Microsoft Yahei" pitchFamily="34" charset="-122"/>
                    <a:cs typeface="Times New Roman" pitchFamily="34" charset="-120"/>
                  </a:rPr>
                  <a:t>，如图乙中图线Ⅰ所示。</a:t>
                </a:r>
                <a:endParaRPr lang="en-US" altLang="zh-CN" sz="2400" dirty="0"/>
              </a:p>
            </p:txBody>
          </p:sp>
        </mc:Choice>
        <mc:Fallback xmlns="">
          <p:sp>
            <p:nvSpPr>
              <p:cNvPr id="4" name="QO_5_BD.39_7#166befc5e?htil=5&amp;sp=1&amp;pid=6531e2e46&amp;color=0,0,0&amp;vtp=1&amp;bt=1&amp;bbb=1&amp;hb=1&amp;hs=1"/>
              <p:cNvSpPr>
                <a:spLocks noRot="1" noChangeAspect="1" noMove="1" noResize="1" noEditPoints="1" noAdjustHandles="1" noChangeArrowheads="1" noChangeShapeType="1" noTextEdit="1"/>
              </p:cNvSpPr>
              <p:nvPr/>
            </p:nvSpPr>
            <p:spPr>
              <a:xfrm>
                <a:off x="612648" y="486000"/>
                <a:ext cx="5522976" cy="2155000"/>
              </a:xfrm>
              <a:prstGeom prst="rect">
                <a:avLst/>
              </a:prstGeom>
              <a:blipFill>
                <a:blip r:embed="rId4"/>
                <a:stretch>
                  <a:fillRect l="-3422" r="-1876" b="-8499"/>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O_5_BD.39_8#166befc5e?htil=5&amp;sp=1&amp;pid=6531e2e46&amp;color=0,0,0&amp;vtp=1&amp;bbb=1&amp;hb=1&amp;hs=1"/>
              <p:cNvSpPr/>
              <p:nvPr/>
            </p:nvSpPr>
            <p:spPr>
              <a:xfrm>
                <a:off x="612648" y="2626712"/>
                <a:ext cx="5522976" cy="10375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Times New Roman" pitchFamily="34" charset="0"/>
                    <a:ea typeface="Microsoft Yahei" pitchFamily="34" charset="-122"/>
                    <a:cs typeface="Times New Roman" pitchFamily="34" charset="-120"/>
                  </a:rPr>
                  <a:t>（3）由图线Ⅰ可知，</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2400" b="0" i="0" dirty="0">
                    <a:solidFill>
                      <a:srgbClr val="000000"/>
                    </a:solidFill>
                    <a:latin typeface="Times New Roman" pitchFamily="34" charset="0"/>
                    <a:ea typeface="Microsoft Yahei" pitchFamily="34" charset="-122"/>
                    <a:cs typeface="Times New Roman" pitchFamily="34" charset="-120"/>
                  </a:rPr>
                  <a:t>较小时，</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成正</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比</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2400" b="0" i="0" dirty="0">
                    <a:solidFill>
                      <a:srgbClr val="000000"/>
                    </a:solidFill>
                    <a:latin typeface="Times New Roman" pitchFamily="34" charset="0"/>
                    <a:ea typeface="Microsoft Yahei" pitchFamily="34" charset="-122"/>
                    <a:cs typeface="Times New Roman" pitchFamily="34" charset="-120"/>
                  </a:rPr>
                  <a:t>较大时，</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不成正比</a:t>
                </a:r>
                <a:r>
                  <a:rPr lang="en-US" altLang="zh-CN" sz="2400" b="0" i="0">
                    <a:solidFill>
                      <a:srgbClr val="000000"/>
                    </a:solidFill>
                    <a:latin typeface="Times New Roman" pitchFamily="34" charset="0"/>
                    <a:ea typeface="Microsoft Yahei" pitchFamily="34" charset="-122"/>
                    <a:cs typeface="Times New Roman" pitchFamily="34" charset="-120"/>
                  </a:rPr>
                  <a:t>。为了进一</a:t>
                </a:r>
                <a:endParaRPr lang="en-US" altLang="zh-CN" sz="2400" dirty="0"/>
              </a:p>
            </p:txBody>
          </p:sp>
        </mc:Choice>
        <mc:Fallback xmlns="">
          <p:sp>
            <p:nvSpPr>
              <p:cNvPr id="5" name="QO_5_BD.39_8#166befc5e?htil=5&amp;sp=1&amp;pid=6531e2e46&amp;color=0,0,0&amp;vtp=1&amp;bbb=1&amp;hb=1&amp;hs=1"/>
              <p:cNvSpPr>
                <a:spLocks noRot="1" noChangeAspect="1" noMove="1" noResize="1" noEditPoints="1" noAdjustHandles="1" noChangeArrowheads="1" noChangeShapeType="1" noTextEdit="1"/>
              </p:cNvSpPr>
              <p:nvPr/>
            </p:nvSpPr>
            <p:spPr>
              <a:xfrm>
                <a:off x="612648" y="2626712"/>
                <a:ext cx="5522976" cy="1037590"/>
              </a:xfrm>
              <a:prstGeom prst="rect">
                <a:avLst/>
              </a:prstGeom>
              <a:blipFill>
                <a:blip r:embed="rId5"/>
                <a:stretch>
                  <a:fillRect l="-3422" r="-1876" b="-17059"/>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O_5_BD.39_8#166befc5e?htil=5&amp;sp=1&amp;pid=6531e2e46&amp;color=0,0,0&amp;vtp=1&amp;bbb=1&amp;hb=1&amp;hs=1">
                <a:extLst>
                  <a:ext uri="{FF2B5EF4-FFF2-40B4-BE49-F238E27FC236}">
                    <a16:creationId xmlns:a16="http://schemas.microsoft.com/office/drawing/2014/main" id="{E3E8B388-31F2-53B9-0A63-5135BC53B61B}"/>
                  </a:ext>
                </a:extLst>
              </p:cNvPr>
              <p:cNvSpPr/>
              <p:nvPr/>
            </p:nvSpPr>
            <p:spPr>
              <a:xfrm>
                <a:off x="612648" y="3666842"/>
                <a:ext cx="10968012" cy="1037400"/>
              </a:xfrm>
              <a:prstGeom prst="rect">
                <a:avLst/>
              </a:prstGeom>
              <a:noFill/>
              <a:ln/>
            </p:spPr>
            <p:txBody>
              <a:bodyPr wrap="none" lIns="0" tIns="0" rIns="0" bIns="0" rtlCol="0" anchor="t"/>
              <a:lstStyle/>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步探究</a:t>
                </a:r>
                <a:r>
                  <a:rPr lang="en-US" altLang="zh-CN" sz="2400" b="0" i="0" dirty="0">
                    <a:solidFill>
                      <a:srgbClr val="000000"/>
                    </a:solidFill>
                    <a:latin typeface="Times New Roman" pitchFamily="34" charset="0"/>
                    <a:ea typeface="Microsoft Yahei" pitchFamily="34" charset="-122"/>
                    <a:cs typeface="Times New Roman" pitchFamily="34" charset="-120"/>
                  </a:rPr>
                  <a:t>，将小车的质量增加至</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=470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m:t>
                    </m:r>
                  </m:oMath>
                </a14:m>
                <a:r>
                  <a:rPr lang="en-US" altLang="zh-CN" sz="2400" b="0" i="0">
                    <a:solidFill>
                      <a:srgbClr val="000000"/>
                    </a:solidFill>
                    <a:latin typeface="Times New Roman" pitchFamily="34" charset="0"/>
                    <a:ea typeface="Microsoft Yahei" pitchFamily="34" charset="-122"/>
                    <a:cs typeface="Times New Roman" pitchFamily="34" charset="-120"/>
                  </a:rPr>
                  <a:t>，重复步骤</a:t>
                </a:r>
                <a:r>
                  <a:rPr lang="en-US" altLang="zh-CN" sz="2400" b="0" i="0" dirty="0">
                    <a:solidFill>
                      <a:srgbClr val="000000"/>
                    </a:solidFill>
                    <a:latin typeface="Times New Roman" pitchFamily="34" charset="0"/>
                    <a:ea typeface="Microsoft Yahei" pitchFamily="34" charset="-122"/>
                    <a:cs typeface="Times New Roman" pitchFamily="34" charset="-120"/>
                  </a:rPr>
                  <a:t>（2）的测量过程，作出</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图像</a:t>
                </a:r>
                <a:r>
                  <a:rPr lang="en-US" altLang="zh-CN" sz="2400" b="0" i="0" dirty="0">
                    <a:solidFill>
                      <a:srgbClr val="000000"/>
                    </a:solidFill>
                    <a:latin typeface="Times New Roman" pitchFamily="34" charset="0"/>
                    <a:ea typeface="Microsoft Yahei" pitchFamily="34" charset="-122"/>
                    <a:cs typeface="Times New Roman" pitchFamily="34" charset="-120"/>
                  </a:rPr>
                  <a:t>，如图乙中图线Ⅱ所示。</a:t>
                </a:r>
                <a:endParaRPr lang="en-US" altLang="zh-CN" sz="2400" dirty="0"/>
              </a:p>
            </p:txBody>
          </p:sp>
        </mc:Choice>
        <mc:Fallback xmlns="">
          <p:sp>
            <p:nvSpPr>
              <p:cNvPr id="6" name="QO_5_BD.39_8#166befc5e?htil=5&amp;sp=1&amp;pid=6531e2e46&amp;color=0,0,0&amp;vtp=1&amp;bbb=1&amp;hb=1&amp;hs=1">
                <a:extLst>
                  <a:ext uri="{FF2B5EF4-FFF2-40B4-BE49-F238E27FC236}">
                    <a16:creationId xmlns:a16="http://schemas.microsoft.com/office/drawing/2014/main" id="{E3E8B388-31F2-53B9-0A63-5135BC53B61B}"/>
                  </a:ext>
                </a:extLst>
              </p:cNvPr>
              <p:cNvSpPr>
                <a:spLocks noRot="1" noChangeAspect="1" noMove="1" noResize="1" noEditPoints="1" noAdjustHandles="1" noChangeArrowheads="1" noChangeShapeType="1" noTextEdit="1"/>
              </p:cNvSpPr>
              <p:nvPr/>
            </p:nvSpPr>
            <p:spPr>
              <a:xfrm>
                <a:off x="612648" y="3666842"/>
                <a:ext cx="10968012" cy="1037400"/>
              </a:xfrm>
              <a:prstGeom prst="rect">
                <a:avLst/>
              </a:prstGeom>
              <a:blipFill>
                <a:blip r:embed="rId6"/>
                <a:stretch>
                  <a:fillRect l="-1723" r="-500" b="-17059"/>
                </a:stretch>
              </a:blipFill>
              <a:ln/>
            </p:spPr>
            <p:txBody>
              <a:bodyPr/>
              <a:lstStyle/>
              <a:p>
                <a:r>
                  <a:rPr lang="zh-CN" altLang="en-US">
                    <a:noFill/>
                  </a:rPr>
                  <a:t> </a:t>
                </a:r>
              </a:p>
            </p:txBody>
          </p:sp>
        </mc:Fallback>
      </mc:AlternateContent>
    </p:spTree>
  </p:cSld>
  <p:clrMapOvr>
    <a:masterClrMapping/>
  </p:clrMapOvr>
  <p:transition>
    <p:split dir="in"/>
  </p:transition>
</p:sld>
</file>

<file path=ppt/slides/slide29.xml><?xml version="1.0" encoding="utf-8"?>
<p:sld xmlns:a="http://schemas.openxmlformats.org/drawingml/2006/main" xmlns:r="http://schemas.openxmlformats.org/officeDocument/2006/relationships" xmlns:p="http://schemas.openxmlformats.org/presentationml/2006/main">
  <p:cSld name="Slide 29&amp;si=29">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BD.40_1#c00b650ba?sp=1&amp;pid=166befc5e&amp;color=0,0,0&amp;vtp=1&amp;bt=1&amp;bbb=1&amp;hb=1"/>
              <p:cNvSpPr/>
              <p:nvPr/>
            </p:nvSpPr>
            <p:spPr>
              <a:xfrm>
                <a:off x="612648" y="524100"/>
                <a:ext cx="10963656" cy="1596390"/>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（4）</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与图线Ⅰ相比，图线</a:t>
                </a:r>
                <a:r>
                  <a:rPr lang="en-US" altLang="zh-CN" sz="2400" b="0" i="0">
                    <a:solidFill>
                      <a:srgbClr val="000000"/>
                    </a:solidFill>
                    <a:latin typeface="Times New Roman" pitchFamily="34" charset="0"/>
                    <a:ea typeface="Microsoft Yahei" pitchFamily="34" charset="-122"/>
                    <a:cs typeface="Times New Roman" pitchFamily="34" charset="-120"/>
                  </a:rPr>
                  <a:t>Ⅱ的线性区间</a:t>
                </a: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，非线性区间</a:t>
                </a: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Times New Roman" pitchFamily="34" charset="0"/>
                    <a:ea typeface="Microsoft Yahei" pitchFamily="34" charset="-122"/>
                    <a:cs typeface="Times New Roman" pitchFamily="34" charset="-120"/>
                  </a:rPr>
                  <a:t>。再将小车的</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质量增加至</a:t>
                </a:r>
                <a14:m>
                  <m:oMath xmlns:m="http://schemas.openxmlformats.org/officeDocument/2006/math">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3</m:t>
                        </m:r>
                      </m:sub>
                    </m:s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=720 </m:t>
                    </m:r>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m:t>
                    </m:r>
                  </m:oMath>
                </a14:m>
                <a:r>
                  <a:rPr lang="en-US" altLang="zh-CN" sz="2400" b="0" i="0" dirty="0">
                    <a:solidFill>
                      <a:srgbClr val="000000"/>
                    </a:solidFill>
                    <a:latin typeface="Times New Roman" pitchFamily="34" charset="0"/>
                    <a:ea typeface="Microsoft Yahei" pitchFamily="34" charset="-122"/>
                    <a:cs typeface="Times New Roman" pitchFamily="34" charset="-120"/>
                  </a:rPr>
                  <a:t>，重复步骤（2）的测量过程，记录钩码所受重力</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与小车</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加速度</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，如表所示（表中第</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9</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14</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组数据未列出）。</a:t>
                </a:r>
                <a:endParaRPr lang="en-US" altLang="zh-CN" sz="2400" dirty="0"/>
              </a:p>
            </p:txBody>
          </p:sp>
        </mc:Choice>
        <mc:Fallback xmlns="">
          <p:sp>
            <p:nvSpPr>
              <p:cNvPr id="2" name="QB_6_BD.40_1#c00b650ba?sp=1&amp;pid=166befc5e&amp;color=0,0,0&amp;vtp=1&amp;bt=1&amp;bbb=1&amp;hb=1"/>
              <p:cNvSpPr>
                <a:spLocks noRot="1" noChangeAspect="1" noMove="1" noResize="1" noEditPoints="1" noAdjustHandles="1" noChangeArrowheads="1" noChangeShapeType="1" noTextEdit="1"/>
              </p:cNvSpPr>
              <p:nvPr/>
            </p:nvSpPr>
            <p:spPr>
              <a:xfrm>
                <a:off x="612648" y="524100"/>
                <a:ext cx="10963656" cy="1596390"/>
              </a:xfrm>
              <a:prstGeom prst="rect">
                <a:avLst/>
              </a:prstGeom>
              <a:blipFill>
                <a:blip r:embed="rId3"/>
                <a:stretch>
                  <a:fillRect l="-1724" b="-11069"/>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30" name="QB_6_BD.40_2#c00b650ba?colgroup=10,4,4,4,4,5&amp;pid=166befc5e&amp;color=0,0,0&amp;vtp=1&amp;bbb=1"/>
              <p:cNvGraphicFramePr>
                <a:graphicFrameLocks noGrp="1"/>
              </p:cNvGraphicFramePr>
              <p:nvPr>
                <p:extLst>
                  <p:ext uri="{D42A27DB-BD31-4B8C-83A1-F6EECF244321}">
                    <p14:modId xmlns:p14="http://schemas.microsoft.com/office/powerpoint/2010/main" val="712991404"/>
                  </p:ext>
                </p:extLst>
              </p:nvPr>
            </p:nvGraphicFramePr>
            <p:xfrm>
              <a:off x="612648" y="2248252"/>
              <a:ext cx="10954512" cy="2992376"/>
            </p:xfrm>
            <a:graphic>
              <a:graphicData uri="http://schemas.openxmlformats.org/drawingml/2006/table">
                <a:tbl>
                  <a:tblPr/>
                  <a:tblGrid>
                    <a:gridCol w="3383280">
                      <a:extLst>
                        <a:ext uri="{9D8B030D-6E8A-4147-A177-3AD203B41FA5}">
                          <a16:colId xmlns:a16="http://schemas.microsoft.com/office/drawing/2014/main" val="20000"/>
                        </a:ext>
                      </a:extLst>
                    </a:gridCol>
                    <a:gridCol w="1426464">
                      <a:extLst>
                        <a:ext uri="{9D8B030D-6E8A-4147-A177-3AD203B41FA5}">
                          <a16:colId xmlns:a16="http://schemas.microsoft.com/office/drawing/2014/main" val="20001"/>
                        </a:ext>
                      </a:extLst>
                    </a:gridCol>
                    <a:gridCol w="1426464">
                      <a:extLst>
                        <a:ext uri="{9D8B030D-6E8A-4147-A177-3AD203B41FA5}">
                          <a16:colId xmlns:a16="http://schemas.microsoft.com/office/drawing/2014/main" val="20002"/>
                        </a:ext>
                      </a:extLst>
                    </a:gridCol>
                    <a:gridCol w="1426464">
                      <a:extLst>
                        <a:ext uri="{9D8B030D-6E8A-4147-A177-3AD203B41FA5}">
                          <a16:colId xmlns:a16="http://schemas.microsoft.com/office/drawing/2014/main" val="20003"/>
                        </a:ext>
                      </a:extLst>
                    </a:gridCol>
                    <a:gridCol w="1426464">
                      <a:extLst>
                        <a:ext uri="{9D8B030D-6E8A-4147-A177-3AD203B41FA5}">
                          <a16:colId xmlns:a16="http://schemas.microsoft.com/office/drawing/2014/main" val="20004"/>
                        </a:ext>
                      </a:extLst>
                    </a:gridCol>
                    <a:gridCol w="1865376">
                      <a:extLst>
                        <a:ext uri="{9D8B030D-6E8A-4147-A177-3AD203B41FA5}">
                          <a16:colId xmlns:a16="http://schemas.microsoft.com/office/drawing/2014/main" val="20005"/>
                        </a:ext>
                      </a:extLst>
                    </a:gridCol>
                  </a:tblGrid>
                  <a:tr h="498856">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序号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3</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8666">
                    <a:tc>
                      <a:txBody>
                        <a:bodyPr/>
                        <a:lstStyle/>
                        <a:p>
                          <a:pPr algn="ctr" latinLnBrk="1" hangingPunct="0">
                            <a:lnSpc>
                              <a:spcPts val="3600"/>
                            </a:lnSpc>
                          </a:pPr>
                          <a:r>
                            <a:rPr lang="en-US" altLang="zh-CN" sz="2400" b="0" i="0" dirty="0">
                              <a:solidFill>
                                <a:srgbClr val="000000"/>
                              </a:solidFill>
                              <a:latin typeface="Times New Roman" pitchFamily="34" charset="0"/>
                              <a:ea typeface="Microsoft Yahei" pitchFamily="34" charset="-122"/>
                              <a:cs typeface="Times New Roman" pitchFamily="34" charset="-120"/>
                            </a:rPr>
                            <a:t>钩码所受重力</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𝐹</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/(9.8 </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N</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0.020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0.040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0.060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0.080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0.100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8666">
                    <a:tc>
                      <a:txBody>
                        <a:bodyPr/>
                        <a:lstStyle/>
                        <a:p>
                          <a:pPr algn="ctr" latinLnBrk="1" hangingPunct="0">
                            <a:lnSpc>
                              <a:spcPts val="3600"/>
                            </a:lnSpc>
                          </a:pPr>
                          <a:r>
                            <a:rPr lang="en-US" altLang="zh-CN" sz="2400" b="0" i="0" dirty="0">
                              <a:solidFill>
                                <a:srgbClr val="000000"/>
                              </a:solidFill>
                              <a:latin typeface="Times New Roman" pitchFamily="34" charset="0"/>
                              <a:ea typeface="Microsoft Yahei" pitchFamily="34" charset="-122"/>
                              <a:cs typeface="Times New Roman" pitchFamily="34" charset="-120"/>
                            </a:rPr>
                            <a:t>小车加速度</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0.26</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0.55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0.82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1.08</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1.36</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8856">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序号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6</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7</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8</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500"/>
                            </a:lnSpc>
                          </a:pP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9</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14</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8666">
                    <a:tc>
                      <a:txBody>
                        <a:bodyPr/>
                        <a:lstStyle/>
                        <a:p>
                          <a:pPr algn="ctr" latinLnBrk="1" hangingPunct="0">
                            <a:lnSpc>
                              <a:spcPts val="3600"/>
                            </a:lnSpc>
                          </a:pPr>
                          <a:r>
                            <a:rPr lang="en-US" altLang="zh-CN" sz="2400" b="0" i="0" dirty="0">
                              <a:solidFill>
                                <a:srgbClr val="000000"/>
                              </a:solidFill>
                              <a:latin typeface="Times New Roman" pitchFamily="34" charset="0"/>
                              <a:ea typeface="Microsoft Yahei" pitchFamily="34" charset="-122"/>
                              <a:cs typeface="Times New Roman" pitchFamily="34" charset="-120"/>
                            </a:rPr>
                            <a:t>钩码所受重力</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𝐹</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/(9.8 </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N</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0.120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0.140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0.160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SimSun" panose="02010600030101010101" pitchFamily="2" charset="-122"/>
                              <a:ea typeface="Microsoft Yahei" pitchFamily="34" charset="-122"/>
                              <a:cs typeface="Times New Roman" pitchFamily="34" charset="-120"/>
                            </a:rPr>
                            <a:t>……</a:t>
                          </a:r>
                          <a:endParaRPr lang="en-US" altLang="zh-CN" sz="120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0.300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8666">
                    <a:tc>
                      <a:txBody>
                        <a:bodyPr/>
                        <a:lstStyle/>
                        <a:p>
                          <a:pPr algn="ctr" latinLnBrk="1" hangingPunct="0">
                            <a:lnSpc>
                              <a:spcPts val="3600"/>
                            </a:lnSpc>
                          </a:pPr>
                          <a:r>
                            <a:rPr lang="en-US" altLang="zh-CN" sz="2400" b="0" i="0" dirty="0">
                              <a:solidFill>
                                <a:srgbClr val="000000"/>
                              </a:solidFill>
                              <a:latin typeface="Times New Roman" pitchFamily="34" charset="0"/>
                              <a:ea typeface="Microsoft Yahei" pitchFamily="34" charset="-122"/>
                              <a:cs typeface="Times New Roman" pitchFamily="34" charset="-120"/>
                            </a:rPr>
                            <a:t>小车加速度</a:t>
                          </a:r>
                          <a14:m>
                            <m:oMath xmlns:m="http://schemas.openxmlformats.org/officeDocument/2006/math">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m:t>
                              </m:r>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sSup>
                                <m:sSupPr>
                                  <m:ctrlPr>
                                    <a:rPr lang="en-US" altLang="zh-CN" sz="2400" b="0" i="1" spc="-100" dirty="0">
                                      <a:solidFill>
                                        <a:srgbClr val="000000"/>
                                      </a:solidFill>
                                      <a:latin typeface="Cambria Math" panose="02040503050406030204" pitchFamily="18" charset="0"/>
                                      <a:ea typeface="Microsoft Yahei" pitchFamily="34" charset="-122"/>
                                      <a:cs typeface="Times New Roman" pitchFamily="34" charset="-120"/>
                                    </a:rPr>
                                  </m:ctrlPr>
                                </m:sSupPr>
                                <m:e>
                                  <m:r>
                                    <m:rPr>
                                      <m:sty m:val="p"/>
                                    </m:rP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s</m:t>
                                  </m:r>
                                </m:e>
                                <m: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−2</m:t>
                                  </m:r>
                                </m:sup>
                              </m:sSup>
                              <m:r>
                                <a:rPr lang="en-US" altLang="zh-CN" sz="2400" b="0" i="0" spc="-10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1.67</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1.95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2.20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SimSun" panose="02010600030101010101" pitchFamily="2" charset="-122"/>
                              <a:ea typeface="Microsoft Yahei" pitchFamily="34" charset="-122"/>
                              <a:cs typeface="Times New Roman" pitchFamily="34" charset="-120"/>
                            </a:rPr>
                            <a:t>……</a:t>
                          </a:r>
                          <a:endParaRPr lang="en-US" altLang="zh-CN" sz="120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3.92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30" name="QB_6_BD.40_2#c00b650ba?colgroup=10,4,4,4,4,5&amp;pid=166befc5e&amp;color=0,0,0&amp;vtp=1&amp;bbb=1"/>
              <p:cNvGraphicFramePr>
                <a:graphicFrameLocks noGrp="1"/>
              </p:cNvGraphicFramePr>
              <p:nvPr>
                <p:extLst>
                  <p:ext uri="{D42A27DB-BD31-4B8C-83A1-F6EECF244321}">
                    <p14:modId xmlns:p14="http://schemas.microsoft.com/office/powerpoint/2010/main" val="712991404"/>
                  </p:ext>
                </p:extLst>
              </p:nvPr>
            </p:nvGraphicFramePr>
            <p:xfrm>
              <a:off x="612648" y="2248252"/>
              <a:ext cx="10954512" cy="2992376"/>
            </p:xfrm>
            <a:graphic>
              <a:graphicData uri="http://schemas.openxmlformats.org/drawingml/2006/table">
                <a:tbl>
                  <a:tblPr/>
                  <a:tblGrid>
                    <a:gridCol w="3383280">
                      <a:extLst>
                        <a:ext uri="{9D8B030D-6E8A-4147-A177-3AD203B41FA5}">
                          <a16:colId xmlns:a16="http://schemas.microsoft.com/office/drawing/2014/main" val="20000"/>
                        </a:ext>
                      </a:extLst>
                    </a:gridCol>
                    <a:gridCol w="1426464">
                      <a:extLst>
                        <a:ext uri="{9D8B030D-6E8A-4147-A177-3AD203B41FA5}">
                          <a16:colId xmlns:a16="http://schemas.microsoft.com/office/drawing/2014/main" val="20001"/>
                        </a:ext>
                      </a:extLst>
                    </a:gridCol>
                    <a:gridCol w="1426464">
                      <a:extLst>
                        <a:ext uri="{9D8B030D-6E8A-4147-A177-3AD203B41FA5}">
                          <a16:colId xmlns:a16="http://schemas.microsoft.com/office/drawing/2014/main" val="20002"/>
                        </a:ext>
                      </a:extLst>
                    </a:gridCol>
                    <a:gridCol w="1426464">
                      <a:extLst>
                        <a:ext uri="{9D8B030D-6E8A-4147-A177-3AD203B41FA5}">
                          <a16:colId xmlns:a16="http://schemas.microsoft.com/office/drawing/2014/main" val="20003"/>
                        </a:ext>
                      </a:extLst>
                    </a:gridCol>
                    <a:gridCol w="1426464">
                      <a:extLst>
                        <a:ext uri="{9D8B030D-6E8A-4147-A177-3AD203B41FA5}">
                          <a16:colId xmlns:a16="http://schemas.microsoft.com/office/drawing/2014/main" val="20004"/>
                        </a:ext>
                      </a:extLst>
                    </a:gridCol>
                    <a:gridCol w="1865376">
                      <a:extLst>
                        <a:ext uri="{9D8B030D-6E8A-4147-A177-3AD203B41FA5}">
                          <a16:colId xmlns:a16="http://schemas.microsoft.com/office/drawing/2014/main" val="20005"/>
                        </a:ext>
                      </a:extLst>
                    </a:gridCol>
                  </a:tblGrid>
                  <a:tr h="498856">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序号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3</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8666">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stretch>
                            <a:fillRect l="-180" t="-100000" r="-224324" b="-429268"/>
                          </a:stretch>
                        </a:blipFill>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0.020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0.040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0.060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0.080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0.100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8666">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stretch>
                            <a:fillRect l="-180" t="-200000" r="-224324" b="-329268"/>
                          </a:stretch>
                        </a:blipFill>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0.26</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0.55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0.82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1.08</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1.36</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8856">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序号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6</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7</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8</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stretch>
                            <a:fillRect l="-538034" t="-300000" r="-131624" b="-229268"/>
                          </a:stretch>
                        </a:blipFill>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8666">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stretch>
                            <a:fillRect l="-180" t="-400000" r="-224324" b="-129268"/>
                          </a:stretch>
                        </a:blipFill>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0.120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0.140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0.160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SimSun" panose="02010600030101010101" pitchFamily="2" charset="-122"/>
                              <a:ea typeface="Microsoft Yahei" pitchFamily="34" charset="-122"/>
                              <a:cs typeface="Times New Roman" pitchFamily="34" charset="-120"/>
                            </a:rPr>
                            <a:t>……</a:t>
                          </a:r>
                          <a:endParaRPr lang="en-US" altLang="zh-CN" sz="120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0.300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8666">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stretch>
                            <a:fillRect l="-180" t="-500000" r="-224324" b="-29268"/>
                          </a:stretch>
                        </a:blipFill>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1.67</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1.95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2.20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SimSun" panose="02010600030101010101" pitchFamily="2" charset="-122"/>
                              <a:ea typeface="Microsoft Yahei" pitchFamily="34" charset="-122"/>
                              <a:cs typeface="Times New Roman" pitchFamily="34" charset="-120"/>
                            </a:rPr>
                            <a:t>……</a:t>
                          </a:r>
                          <a:endParaRPr lang="en-US" altLang="zh-CN" sz="1200" dirty="0">
                            <a:latin typeface="SimSun" panose="02010600030101010101" pitchFamily="2" charset="-122"/>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Times New Roman" pitchFamily="34" charset="0"/>
                              <a:ea typeface="Microsoft Yahei" pitchFamily="34" charset="-122"/>
                              <a:cs typeface="Times New Roman" pitchFamily="34" charset="-120"/>
                            </a:rPr>
                            <a:t>3.92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Fallback>
      </mc:AlternateContent>
      <p:sp>
        <p:nvSpPr>
          <p:cNvPr id="4" name="QB_6_AN.41_1#c00b650ba.blank?pid=166befc5e&amp;color=0,0,0&amp;vpa=19&amp;vtp=1&amp;bbb=1"/>
          <p:cNvSpPr/>
          <p:nvPr/>
        </p:nvSpPr>
        <p:spPr>
          <a:xfrm>
            <a:off x="5804566" y="496160"/>
            <a:ext cx="833438"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较大</a:t>
            </a:r>
            <a:endParaRPr lang="en-US" altLang="zh-CN" sz="2400" dirty="0"/>
          </a:p>
        </p:txBody>
      </p:sp>
      <p:sp>
        <p:nvSpPr>
          <p:cNvPr id="5" name="QB_6_AN.42_1#c00b650ba.blank?pid=166befc5e&amp;color=0,0,0&amp;vpa=20&amp;vtp=1&amp;bbb=1"/>
          <p:cNvSpPr/>
          <p:nvPr/>
        </p:nvSpPr>
        <p:spPr>
          <a:xfrm>
            <a:off x="8547767" y="496160"/>
            <a:ext cx="833438"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较小</a:t>
            </a:r>
            <a:endParaRPr lang="en-US" altLang="zh-CN" sz="2400" dirty="0"/>
          </a:p>
        </p:txBody>
      </p:sp>
      <p:sp>
        <p:nvSpPr>
          <p:cNvPr id="6" name="QB_6_AS.43_1#c00b650ba?pid=166befc5e&amp;color=0,0,0&amp;vtp=1&amp;bbb=1"/>
          <p:cNvSpPr/>
          <p:nvPr/>
        </p:nvSpPr>
        <p:spPr>
          <a:xfrm>
            <a:off x="612648" y="5372452"/>
            <a:ext cx="10963656"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由题图乙可知，与图线Ⅰ相比，图线Ⅱ的线性区间较大，非线性区间较小。</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amp;si=3">
    <p:spTree>
      <p:nvGrpSpPr>
        <p:cNvPr id="1" name=""/>
        <p:cNvGrpSpPr/>
        <p:nvPr/>
      </p:nvGrpSpPr>
      <p:grpSpPr>
        <a:xfrm>
          <a:off x="0" y="0"/>
          <a:ext cx="0" cy="0"/>
          <a:chOff x="0" y="0"/>
          <a:chExt cx="0" cy="0"/>
        </a:xfrm>
      </p:grpSpPr>
      <p:sp>
        <p:nvSpPr>
          <p:cNvPr id="2" name="C_2#4f0af1237.fixed?pid=d3221e7b4&amp;color=0,0,0&amp;vtp=1&amp;bbb=1"/>
          <p:cNvSpPr/>
          <p:nvPr/>
        </p:nvSpPr>
        <p:spPr>
          <a:xfrm>
            <a:off x="0" y="1316736"/>
            <a:ext cx="12188952" cy="768096"/>
          </a:xfrm>
          <a:prstGeom prst="rect">
            <a:avLst/>
          </a:prstGeom>
          <a:noFill/>
          <a:ln/>
        </p:spPr>
        <p:txBody>
          <a:bodyPr wrap="none" lIns="0" tIns="0" rIns="0" bIns="0" rtlCol="0" anchor="ctr"/>
          <a:lstStyle/>
          <a:p>
            <a:pPr algn="ctr" latinLnBrk="1">
              <a:lnSpc>
                <a:spcPts val="5400"/>
              </a:lnSpc>
            </a:pPr>
            <a:r>
              <a:rPr lang="en-US" altLang="zh-CN" sz="4400" b="1" i="0" dirty="0">
                <a:solidFill>
                  <a:srgbClr val="000000"/>
                </a:solidFill>
                <a:latin typeface="微软雅黑" pitchFamily="34" charset="0"/>
                <a:ea typeface="微软雅黑" pitchFamily="34" charset="-122"/>
                <a:cs typeface="微软雅黑" pitchFamily="34" charset="-120"/>
              </a:rPr>
              <a:t>第三章</a:t>
            </a:r>
            <a:r>
              <a:rPr lang="en-US" altLang="zh-CN" sz="4400" b="1" i="0" dirty="0">
                <a:solidFill>
                  <a:srgbClr val="000000"/>
                </a:solidFill>
                <a:latin typeface="SimSun" pitchFamily="34" charset="0"/>
                <a:ea typeface="SimSun" pitchFamily="34" charset="-122"/>
                <a:cs typeface="SimSun" pitchFamily="34" charset="-120"/>
              </a:rPr>
              <a:t> </a:t>
            </a:r>
            <a:r>
              <a:rPr lang="en-US" altLang="zh-CN" sz="4400" b="1" i="0" dirty="0">
                <a:solidFill>
                  <a:srgbClr val="000000"/>
                </a:solidFill>
                <a:latin typeface="微软雅黑" pitchFamily="34" charset="0"/>
                <a:ea typeface="微软雅黑" pitchFamily="34" charset="-122"/>
                <a:cs typeface="微软雅黑" pitchFamily="34" charset="-120"/>
              </a:rPr>
              <a:t>运动和力的关系</a:t>
            </a:r>
            <a:endParaRPr lang="en-US" altLang="zh-CN" sz="4400" dirty="0"/>
          </a:p>
        </p:txBody>
      </p:sp>
      <p:sp>
        <p:nvSpPr>
          <p:cNvPr id="3" name="C_2#4f0af1237"/>
          <p:cNvSpPr/>
          <p:nvPr/>
        </p:nvSpPr>
        <p:spPr>
          <a:xfrm>
            <a:off x="2670048" y="2450592"/>
            <a:ext cx="6766560" cy="9144"/>
          </a:xfrm>
          <a:prstGeom prst="line">
            <a:avLst/>
          </a:prstGeom>
          <a:noFill/>
          <a:ln w="28575">
            <a:solidFill>
              <a:srgbClr val="7F7F7F"/>
            </a:solidFill>
            <a:prstDash val="solid"/>
          </a:ln>
        </p:spPr>
        <p:txBody>
          <a:bodyPr/>
          <a:lstStyle/>
          <a:p>
            <a:endParaRPr lang="zh-CN" altLang="en-US"/>
          </a:p>
        </p:txBody>
      </p:sp>
      <p:sp>
        <p:nvSpPr>
          <p:cNvPr id="4" name="C_2#4f0af1237.fixed?pid=d3221e7b4&amp;color=0,0,0&amp;vtp=1&amp;bbb=1"/>
          <p:cNvSpPr/>
          <p:nvPr/>
        </p:nvSpPr>
        <p:spPr>
          <a:xfrm>
            <a:off x="0" y="2734056"/>
            <a:ext cx="12188952" cy="685800"/>
          </a:xfrm>
          <a:prstGeom prst="rect">
            <a:avLst/>
          </a:prstGeom>
          <a:noFill/>
          <a:ln/>
        </p:spPr>
        <p:txBody>
          <a:bodyPr wrap="none" lIns="0" tIns="0" rIns="0" bIns="0" rtlCol="0" anchor="ctr"/>
          <a:lstStyle/>
          <a:p>
            <a:pPr algn="ctr" latinLnBrk="1">
              <a:lnSpc>
                <a:spcPts val="4200"/>
              </a:lnSpc>
            </a:pPr>
            <a:r>
              <a:rPr lang="en-US" altLang="zh-CN" sz="3400" b="0" i="0" dirty="0">
                <a:solidFill>
                  <a:srgbClr val="000000"/>
                </a:solidFill>
                <a:latin typeface="Times New Roman" pitchFamily="34" charset="0"/>
                <a:ea typeface="Microsoft Yahei" pitchFamily="34" charset="-122"/>
                <a:cs typeface="Times New Roman" pitchFamily="34" charset="-120"/>
              </a:rPr>
              <a:t>实验4</a:t>
            </a:r>
            <a:r>
              <a:rPr lang="en-US" altLang="zh-CN" sz="3400" b="0" i="0" dirty="0">
                <a:solidFill>
                  <a:srgbClr val="000000"/>
                </a:solidFill>
                <a:latin typeface="SimSun" pitchFamily="34" charset="0"/>
                <a:ea typeface="SimSun" pitchFamily="34" charset="-122"/>
                <a:cs typeface="SimSun" pitchFamily="34" charset="-120"/>
              </a:rPr>
              <a:t> </a:t>
            </a:r>
            <a:r>
              <a:rPr lang="en-US" altLang="zh-CN" sz="3400" b="0" i="0" dirty="0">
                <a:solidFill>
                  <a:srgbClr val="000000"/>
                </a:solidFill>
                <a:latin typeface="Times New Roman" pitchFamily="34" charset="0"/>
                <a:ea typeface="Microsoft Yahei" pitchFamily="34" charset="-122"/>
                <a:cs typeface="Times New Roman" pitchFamily="34" charset="-120"/>
              </a:rPr>
              <a:t>探究加速度与力、质量的关系</a:t>
            </a:r>
            <a:endParaRPr lang="en-US" altLang="zh-CN" sz="3380" dirty="0"/>
          </a:p>
        </p:txBody>
      </p:sp>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name="Slide 30&amp;si=30">
    <p:spTree>
      <p:nvGrpSpPr>
        <p:cNvPr id="1" name=""/>
        <p:cNvGrpSpPr/>
        <p:nvPr/>
      </p:nvGrpSpPr>
      <p:grpSpPr>
        <a:xfrm>
          <a:off x="0" y="0"/>
          <a:ext cx="0" cy="0"/>
          <a:chOff x="0" y="0"/>
          <a:chExt cx="0" cy="0"/>
        </a:xfrm>
      </p:grpSpPr>
      <p:sp>
        <p:nvSpPr>
          <p:cNvPr id="2" name="QO_6_BD.44_1#e3f763dcd?pid=166befc5e&amp;color=0,0,0&amp;vtp=1&amp;bt=1&amp;bbb=1"/>
          <p:cNvSpPr/>
          <p:nvPr/>
        </p:nvSpPr>
        <p:spPr>
          <a:xfrm>
            <a:off x="612648" y="4860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（5）</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请在图乙中补充描出第6至8三个数据点，并补充完成图线Ⅲ。</a:t>
            </a:r>
            <a:endParaRPr lang="en-US" altLang="zh-CN" sz="2400" dirty="0"/>
          </a:p>
        </p:txBody>
      </p:sp>
      <p:sp>
        <p:nvSpPr>
          <p:cNvPr id="3" name="QO_6_AN.45_1#e3f763dcd?pid=166befc5e&amp;color=0,0,0&amp;vtp=1&amp;bbb=1"/>
          <p:cNvSpPr/>
          <p:nvPr/>
        </p:nvSpPr>
        <p:spPr>
          <a:xfrm>
            <a:off x="612648" y="1020225"/>
            <a:ext cx="10963656"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Times New Roman" pitchFamily="34" charset="0"/>
                <a:ea typeface="Microsoft Yahei" pitchFamily="34" charset="-122"/>
                <a:cs typeface="Times New Roman" pitchFamily="34" charset="-120"/>
              </a:rPr>
              <a:t>[答案]</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如图所示</a:t>
            </a:r>
            <a:endParaRPr lang="en-US" altLang="zh-CN" sz="2400" dirty="0"/>
          </a:p>
        </p:txBody>
      </p:sp>
      <p:pic>
        <p:nvPicPr>
          <p:cNvPr id="4" name="QO_6_AN.45_2#e3f763dcd?pid=166befc5e&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630936" y="1625952"/>
            <a:ext cx="6272784" cy="4681728"/>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name="Slide 31&amp;si=31">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BD.46_1#211cc5b39?pid=166befc5e&amp;color=0,0,0&amp;vtp=1&amp;bt=1&amp;bbb=1&amp;hb=1"/>
              <p:cNvSpPr/>
              <p:nvPr/>
            </p:nvSpPr>
            <p:spPr>
              <a:xfrm>
                <a:off x="612648" y="524100"/>
                <a:ext cx="10963656" cy="1033399"/>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（6）</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根据以上实验结果猜想和推断</a:t>
                </a:r>
                <a:r>
                  <a:rPr lang="en-US" altLang="zh-CN" sz="2400" b="0" i="0">
                    <a:solidFill>
                      <a:srgbClr val="000000"/>
                    </a:solidFill>
                    <a:latin typeface="Times New Roman" pitchFamily="34" charset="0"/>
                    <a:ea typeface="Microsoft Yahei" pitchFamily="34" charset="-122"/>
                    <a:cs typeface="Times New Roman" pitchFamily="34" charset="-120"/>
                  </a:rPr>
                  <a:t>：小车的质量</a:t>
                </a:r>
                <a:r>
                  <a:rPr lang="en-US" altLang="zh-CN" sz="2400" i="0">
                    <a:solidFill>
                      <a:srgbClr val="000000"/>
                    </a:solidFill>
                    <a:latin typeface="SimSun" pitchFamily="34" charset="0"/>
                    <a:ea typeface="SimSun" pitchFamily="34" charset="-122"/>
                    <a:cs typeface="SimSun" pitchFamily="34" charset="-120"/>
                  </a:rPr>
                  <a:t>__________________</a:t>
                </a:r>
                <a:r>
                  <a:rPr lang="en-US" altLang="zh-CN" sz="2400" b="0" i="0">
                    <a:solidFill>
                      <a:srgbClr val="000000"/>
                    </a:solidFill>
                    <a:latin typeface="Times New Roman" pitchFamily="34" charset="0"/>
                    <a:ea typeface="Microsoft Yahei" pitchFamily="34" charset="-122"/>
                    <a:cs typeface="Times New Roman" pitchFamily="34" charset="-120"/>
                  </a:rPr>
                  <a:t>时</a:t>
                </a:r>
                <a:r>
                  <a:rPr lang="en-US" altLang="zh-CN" sz="2400" b="0" i="0" dirty="0">
                    <a:solidFill>
                      <a:srgbClr val="000000"/>
                    </a:solidFill>
                    <a:latin typeface="Times New Roman" pitchFamily="34" charset="0"/>
                    <a:ea typeface="Microsoft Yahei" pitchFamily="34" charset="-122"/>
                    <a:cs typeface="Times New Roman"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00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endParaRPr lang="en-US" altLang="zh-CN" sz="100" b="0" i="0" kern="0" spc="-99900">
                  <a:solidFill>
                    <a:srgbClr val="FFFFFF"/>
                  </a:solidFill>
                  <a:latin typeface="Times New Roman" pitchFamily="34" charset="0"/>
                  <a:ea typeface="Microsoft Yahei" pitchFamily="34" charset="-122"/>
                  <a:cs typeface="Times New Roman" pitchFamily="34" charset="-120"/>
                </a:endParaRP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成正比</a:t>
                </a:r>
                <a:r>
                  <a:rPr lang="en-US" altLang="zh-CN" sz="2400" b="0" i="0" dirty="0">
                    <a:solidFill>
                      <a:srgbClr val="000000"/>
                    </a:solidFill>
                    <a:latin typeface="Times New Roman" pitchFamily="34" charset="0"/>
                    <a:ea typeface="Microsoft Yahei" pitchFamily="34" charset="-122"/>
                    <a:cs typeface="Times New Roman" pitchFamily="34" charset="-120"/>
                  </a:rPr>
                  <a:t>。</a:t>
                </a:r>
                <a:r>
                  <a:rPr lang="en-US" altLang="zh-CN" sz="2400" b="0" i="0">
                    <a:solidFill>
                      <a:srgbClr val="000000"/>
                    </a:solidFill>
                    <a:latin typeface="Times New Roman" pitchFamily="34" charset="0"/>
                    <a:ea typeface="Microsoft Yahei" pitchFamily="34" charset="-122"/>
                    <a:cs typeface="Times New Roman" pitchFamily="34" charset="-120"/>
                  </a:rPr>
                  <a:t>结合所学知识对上述推断进行解释：</a:t>
                </a:r>
                <a:r>
                  <a:rPr lang="en-US" altLang="zh-CN" sz="2400" i="0">
                    <a:solidFill>
                      <a:srgbClr val="000000"/>
                    </a:solidFill>
                    <a:latin typeface="SimSun" pitchFamily="34" charset="0"/>
                    <a:ea typeface="SimSun" pitchFamily="34" charset="-122"/>
                    <a:cs typeface="SimSun" pitchFamily="34" charset="-120"/>
                  </a:rPr>
                  <a:t>________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2" name="QB_6_BD.46_1#211cc5b39?pid=166befc5e&amp;color=0,0,0&amp;vtp=1&amp;bt=1&amp;bbb=1&amp;hb=1"/>
              <p:cNvSpPr>
                <a:spLocks noRot="1" noChangeAspect="1" noMove="1" noResize="1" noEditPoints="1" noAdjustHandles="1" noChangeArrowheads="1" noChangeShapeType="1" noTextEdit="1"/>
              </p:cNvSpPr>
              <p:nvPr/>
            </p:nvSpPr>
            <p:spPr>
              <a:xfrm>
                <a:off x="612648" y="524100"/>
                <a:ext cx="10963656" cy="1033399"/>
              </a:xfrm>
              <a:prstGeom prst="rect">
                <a:avLst/>
              </a:prstGeom>
              <a:blipFill>
                <a:blip r:embed="rId3"/>
                <a:stretch>
                  <a:fillRect l="-1724" b="-17751"/>
                </a:stretch>
              </a:blipFill>
              <a:ln/>
            </p:spPr>
            <p:txBody>
              <a:bodyPr/>
              <a:lstStyle/>
              <a:p>
                <a:r>
                  <a:rPr lang="zh-CN" altLang="en-US">
                    <a:noFill/>
                  </a:rPr>
                  <a:t> </a:t>
                </a:r>
              </a:p>
            </p:txBody>
          </p:sp>
        </mc:Fallback>
      </mc:AlternateContent>
      <p:sp>
        <p:nvSpPr>
          <p:cNvPr id="3" name="QB_6_AN.47_1#211cc5b39.blank?pid=166befc5e&amp;color=0,0,0&amp;vpa=21&amp;vtp=1&amp;bbb=1"/>
          <p:cNvSpPr/>
          <p:nvPr/>
        </p:nvSpPr>
        <p:spPr>
          <a:xfrm>
            <a:off x="7322217" y="496160"/>
            <a:ext cx="2671763"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远大于钩码的质量</a:t>
            </a:r>
            <a:endParaRPr lang="en-US" altLang="zh-CN" sz="2400" dirty="0"/>
          </a:p>
        </p:txBody>
      </p:sp>
      <p:sp>
        <p:nvSpPr>
          <p:cNvPr id="4" name="QB_6_AN.48_1#211cc5b39.blank?pid=166befc5e&amp;color=0,0,0&amp;vpa=22&amp;vtp=1&amp;bbb=1"/>
          <p:cNvSpPr/>
          <p:nvPr/>
        </p:nvSpPr>
        <p:spPr>
          <a:xfrm>
            <a:off x="6725317" y="1033370"/>
            <a:ext cx="1139825"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见解析</a:t>
            </a:r>
            <a:endParaRPr lang="en-US" altLang="zh-CN" sz="2400" dirty="0"/>
          </a:p>
        </p:txBody>
      </p:sp>
      <mc:AlternateContent xmlns:mc="http://schemas.openxmlformats.org/markup-compatibility/2006" xmlns:a14="http://schemas.microsoft.com/office/drawing/2010/main">
        <mc:Choice Requires="a14">
          <p:sp>
            <p:nvSpPr>
              <p:cNvPr id="5" name="QB_6_AS.49_1#211cc5b39?pid=166befc5e&amp;color=0,0,0&amp;vtp=1&amp;bbb=1&amp;hb=1"/>
              <p:cNvSpPr/>
              <p:nvPr/>
            </p:nvSpPr>
            <p:spPr>
              <a:xfrm>
                <a:off x="612648" y="1561181"/>
                <a:ext cx="10963656" cy="215519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对小车和钩码组成的系统应用牛顿第二定律得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𝑚𝑔</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，实验中将</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钩码所受重力记为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oMath>
                </a14:m>
                <a:r>
                  <a:rPr lang="en-US" altLang="zh-CN" sz="2400" b="0" i="0" dirty="0">
                    <a:solidFill>
                      <a:srgbClr val="FF0000"/>
                    </a:solidFill>
                    <a:latin typeface="Times New Roman" pitchFamily="34" charset="0"/>
                    <a:ea typeface="Microsoft Yahei" pitchFamily="34" charset="-122"/>
                    <a:cs typeface="Times New Roman" pitchFamily="34" charset="-120"/>
                  </a:rPr>
                  <a:t>，则</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，可得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oMath>
                </a14:m>
                <a:r>
                  <a:rPr lang="en-US" altLang="zh-CN" sz="2400" b="0" i="0" dirty="0">
                    <a:solidFill>
                      <a:srgbClr val="FF0000"/>
                    </a:solidFill>
                    <a:latin typeface="Times New Roman" pitchFamily="34" charset="0"/>
                    <a:ea typeface="Microsoft Yahei" pitchFamily="34" charset="-122"/>
                    <a:cs typeface="Times New Roman" pitchFamily="34" charset="-120"/>
                  </a:rPr>
                  <a:t>，随着钩码质量</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的增加，</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图线的斜率</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𝑘</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den>
                    </m:f>
                  </m:oMath>
                </a14:m>
                <a:r>
                  <a:rPr lang="en-US" altLang="zh-CN" sz="2400" b="0" i="0" dirty="0">
                    <a:solidFill>
                      <a:srgbClr val="FF0000"/>
                    </a:solidFill>
                    <a:latin typeface="Times New Roman" pitchFamily="34" charset="0"/>
                    <a:ea typeface="Microsoft Yahei" pitchFamily="34" charset="-122"/>
                    <a:cs typeface="Times New Roman" pitchFamily="34" charset="-120"/>
                  </a:rPr>
                  <a:t>将减小，而当</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FF0000"/>
                    </a:solidFill>
                    <a:latin typeface="Times New Roman" pitchFamily="34" charset="0"/>
                    <a:ea typeface="Microsoft Yahei" pitchFamily="34" charset="-122"/>
                    <a:cs typeface="Times New Roman" pitchFamily="34" charset="-120"/>
                  </a:rPr>
                  <a:t>时可认为</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oMath>
                </a14:m>
                <a:r>
                  <a:rPr lang="en-US" altLang="zh-CN" sz="2400" b="0" i="0" dirty="0">
                    <a:solidFill>
                      <a:srgbClr val="FF0000"/>
                    </a:solidFill>
                    <a:latin typeface="Times New Roman" pitchFamily="34" charset="0"/>
                    <a:ea typeface="Microsoft Yahei" pitchFamily="34" charset="-122"/>
                    <a:cs typeface="Times New Roman" pitchFamily="34" charset="-120"/>
                  </a:rPr>
                  <a:t>，加速度</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𝑀</m:t>
                        </m:r>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即</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𝑎</m:t>
                    </m:r>
                  </m:oMath>
                </a14:m>
                <a:r>
                  <a:rPr lang="en-US" altLang="zh-CN" sz="2400" b="0" i="0" dirty="0">
                    <a:solidFill>
                      <a:srgbClr val="FF0000"/>
                    </a:solidFill>
                    <a:latin typeface="Times New Roman" pitchFamily="34" charset="0"/>
                    <a:ea typeface="Microsoft Yahei" pitchFamily="34" charset="-122"/>
                    <a:cs typeface="Times New Roman" pitchFamily="34" charset="-120"/>
                  </a:rPr>
                  <a:t>与</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成正比。</a:t>
                </a:r>
                <a:endParaRPr lang="en-US" altLang="zh-CN" sz="2400" dirty="0"/>
              </a:p>
            </p:txBody>
          </p:sp>
        </mc:Choice>
        <mc:Fallback xmlns="">
          <p:sp>
            <p:nvSpPr>
              <p:cNvPr id="5" name="QB_6_AS.49_1#211cc5b39?pid=166befc5e&amp;color=0,0,0&amp;vtp=1&amp;bbb=1&amp;hb=1"/>
              <p:cNvSpPr>
                <a:spLocks noRot="1" noChangeAspect="1" noMove="1" noResize="1" noEditPoints="1" noAdjustHandles="1" noChangeArrowheads="1" noChangeShapeType="1" noTextEdit="1"/>
              </p:cNvSpPr>
              <p:nvPr/>
            </p:nvSpPr>
            <p:spPr>
              <a:xfrm>
                <a:off x="612648" y="1561181"/>
                <a:ext cx="10963656" cy="2155190"/>
              </a:xfrm>
              <a:prstGeom prst="rect">
                <a:avLst/>
              </a:prstGeom>
              <a:blipFill>
                <a:blip r:embed="rId4"/>
                <a:stretch>
                  <a:fillRect l="-1724" r="-2781" b="-847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left)">
                                      <p:cBhvr>
                                        <p:cTn id="23" dur="500"/>
                                        <p:tgtEl>
                                          <p:spTgt spid="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left)">
                                      <p:cBhvr>
                                        <p:cTn id="29" dur="500"/>
                                        <p:tgtEl>
                                          <p:spTgt spid="5">
                                            <p:txEl>
                                              <p:pRg st="1" end="1"/>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name="Slide 32&amp;si=32">
    <p:spTree>
      <p:nvGrpSpPr>
        <p:cNvPr id="1" name=""/>
        <p:cNvGrpSpPr/>
        <p:nvPr/>
      </p:nvGrpSpPr>
      <p:grpSpPr>
        <a:xfrm>
          <a:off x="0" y="0"/>
          <a:ext cx="0" cy="0"/>
          <a:chOff x="0" y="0"/>
          <a:chExt cx="0" cy="0"/>
        </a:xfrm>
      </p:grpSpPr>
      <p:sp>
        <p:nvSpPr>
          <p:cNvPr id="2" name="QO_5_BD.50_1#4bfde3fa5?sp=1&amp;pid=6531e2e46&amp;color=0,0,0&amp;vtp=1&amp;bt=1&amp;bbb=1&amp;hb=1"/>
          <p:cNvSpPr/>
          <p:nvPr/>
        </p:nvSpPr>
        <p:spPr>
          <a:xfrm>
            <a:off x="612648" y="486000"/>
            <a:ext cx="10963656" cy="1037590"/>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例3</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AE8CBB"/>
                </a:solidFill>
                <a:latin typeface="Times New Roman" pitchFamily="34" charset="0"/>
                <a:ea typeface="Microsoft Yahei" pitchFamily="34" charset="-122"/>
                <a:cs typeface="Times New Roman" pitchFamily="34" charset="-120"/>
              </a:rPr>
              <a:t>（2025·山东泰安模拟）</a:t>
            </a:r>
            <a:r>
              <a:rPr lang="en-US" altLang="zh-CN" sz="2400" b="0" i="0" dirty="0">
                <a:solidFill>
                  <a:srgbClr val="000000"/>
                </a:solidFill>
                <a:latin typeface="Times New Roman" pitchFamily="34" charset="0"/>
                <a:ea typeface="Microsoft Yahei" pitchFamily="34" charset="-122"/>
                <a:cs typeface="Times New Roman" pitchFamily="34" charset="-120"/>
              </a:rPr>
              <a:t>某实验小组利用如图所示的装置探究加速度与力</a:t>
            </a:r>
            <a:r>
              <a:rPr lang="en-US" altLang="zh-CN" sz="2400" b="0" i="0">
                <a:solidFill>
                  <a:srgbClr val="000000"/>
                </a:solidFill>
                <a:latin typeface="Times New Roman" pitchFamily="34" charset="0"/>
                <a:ea typeface="Microsoft Yahei" pitchFamily="34" charset="-122"/>
                <a:cs typeface="Times New Roman" pitchFamily="34" charset="-120"/>
              </a:rPr>
              <a:t>、质</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量的关系</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p:pic>
        <p:nvPicPr>
          <p:cNvPr id="3" name="QO_5_BD.50_2#4bfde3fa5?pid=6531e2e46&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3401568" y="1660242"/>
            <a:ext cx="5385816" cy="2807208"/>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33.xml><?xml version="1.0" encoding="utf-8"?>
<p:sld xmlns:a="http://schemas.openxmlformats.org/drawingml/2006/main" xmlns:r="http://schemas.openxmlformats.org/officeDocument/2006/relationships" xmlns:p="http://schemas.openxmlformats.org/presentationml/2006/main">
  <p:cSld name="Slide 33&amp;si=33">
    <p:spTree>
      <p:nvGrpSpPr>
        <p:cNvPr id="1" name=""/>
        <p:cNvGrpSpPr/>
        <p:nvPr/>
      </p:nvGrpSpPr>
      <p:grpSpPr>
        <a:xfrm>
          <a:off x="0" y="0"/>
          <a:ext cx="0" cy="0"/>
          <a:chOff x="0" y="0"/>
          <a:chExt cx="0" cy="0"/>
        </a:xfrm>
      </p:grpSpPr>
      <p:sp>
        <p:nvSpPr>
          <p:cNvPr id="2" name="QC_6_BD.51_1#8e629cba5?pid=4bfde3fa5&amp;color=0,0,0&amp;vtp=1&amp;bt=1&amp;bbb=1"/>
          <p:cNvSpPr/>
          <p:nvPr/>
        </p:nvSpPr>
        <p:spPr>
          <a:xfrm>
            <a:off x="612648" y="5241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（1</a:t>
            </a:r>
            <a:r>
              <a:rPr lang="en-US" altLang="zh-CN" sz="2400" b="0" i="0">
                <a:solidFill>
                  <a:srgbClr val="AE8CBB"/>
                </a:solidFill>
                <a:latin typeface="Times New Roman" pitchFamily="34" charset="0"/>
                <a:ea typeface="Microsoft Yahei" pitchFamily="34" charset="-122"/>
                <a:cs typeface="Times New Roman" pitchFamily="34" charset="-120"/>
              </a:rPr>
              <a:t>）</a:t>
            </a:r>
            <a:r>
              <a:rPr lang="en-US" altLang="zh-CN" sz="2400" b="0" i="0">
                <a:solidFill>
                  <a:srgbClr val="AE8CBB"/>
                </a:solidFill>
                <a:latin typeface="SimSun" pitchFamily="34" charset="0"/>
                <a:ea typeface="SimSun" pitchFamily="34" charset="-122"/>
                <a:cs typeface="SimSun" pitchFamily="34" charset="-120"/>
              </a:rPr>
              <a:t> </a:t>
            </a:r>
            <a:r>
              <a:rPr lang="en-US" altLang="zh-CN" sz="2400" b="0" i="0">
                <a:solidFill>
                  <a:srgbClr val="000000"/>
                </a:solidFill>
                <a:latin typeface="Times New Roman" pitchFamily="34" charset="0"/>
                <a:ea typeface="Microsoft Yahei" pitchFamily="34" charset="-122"/>
                <a:cs typeface="Times New Roman" pitchFamily="34" charset="-120"/>
              </a:rPr>
              <a:t>下列关于该实验的说法正确的是</a:t>
            </a:r>
            <a:r>
              <a:rPr lang="en-US" altLang="zh-CN" sz="2400" i="0">
                <a:solidFill>
                  <a:srgbClr val="000000"/>
                </a:solidFill>
                <a:latin typeface="SimSun" pitchFamily="34" charset="0"/>
                <a:ea typeface="SimSun" pitchFamily="34" charset="-122"/>
                <a:cs typeface="SimSun" pitchFamily="34" charset="-120"/>
              </a:rPr>
              <a:t>____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选填正确答案标号）。</a:t>
            </a:r>
            <a:endParaRPr lang="en-US" altLang="zh-CN" sz="2400" dirty="0"/>
          </a:p>
        </p:txBody>
      </p:sp>
      <p:sp>
        <p:nvSpPr>
          <p:cNvPr id="3" name="QC_6_AN.52_1#8e629cba5.blank?pid=4bfde3fa5&amp;color=0,0,0&amp;vpa=23&amp;vtp=1&amp;bbb=1"/>
          <p:cNvSpPr/>
          <p:nvPr/>
        </p:nvSpPr>
        <p:spPr>
          <a:xfrm>
            <a:off x="5760116" y="474570"/>
            <a:ext cx="627063" cy="47860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Times New Roman" pitchFamily="34" charset="0"/>
                <a:ea typeface="Microsoft Yahei" pitchFamily="34" charset="-122"/>
                <a:cs typeface="Times New Roman" pitchFamily="34" charset="-120"/>
              </a:rPr>
              <a:t>BC</a:t>
            </a:r>
            <a:endParaRPr lang="en-US" altLang="zh-CN" sz="2400" dirty="0"/>
          </a:p>
        </p:txBody>
      </p:sp>
      <p:sp>
        <p:nvSpPr>
          <p:cNvPr id="4" name="QC_6_BD.51_2#8e629cba5.choices?pid=4bfde3fa5&amp;color=0,0,0&amp;vtp=1&amp;bbb=1"/>
          <p:cNvSpPr/>
          <p:nvPr/>
        </p:nvSpPr>
        <p:spPr>
          <a:xfrm>
            <a:off x="612648" y="1067532"/>
            <a:ext cx="10963656" cy="21509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A.</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实验中需满足钩码的质量远小于滑块的质量</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B</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本实验采用了控制变量法</a:t>
            </a:r>
            <a:endParaRPr lang="en-US" altLang="zh-CN" sz="2400" dirty="0"/>
          </a:p>
          <a:p>
            <a:pPr latinLnBrk="1">
              <a:lnSpc>
                <a:spcPts val="4400"/>
              </a:lnSpc>
            </a:pPr>
            <a:r>
              <a:rPr lang="en-US" altLang="zh-CN" sz="2400" b="1" i="0">
                <a:solidFill>
                  <a:srgbClr val="000000"/>
                </a:solidFill>
                <a:latin typeface="Times New Roman" pitchFamily="34" charset="0"/>
                <a:ea typeface="Microsoft Yahei" pitchFamily="34" charset="-122"/>
                <a:cs typeface="Times New Roman" pitchFamily="34" charset="-120"/>
              </a:rPr>
              <a:t>C</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实验过程中必须确保细线与气垫导轨平行</a:t>
            </a:r>
            <a:endParaRPr lang="en-US" altLang="zh-CN" sz="2400" dirty="0"/>
          </a:p>
          <a:p>
            <a:pPr latinLnBrk="1">
              <a:lnSpc>
                <a:spcPts val="4200"/>
              </a:lnSpc>
            </a:pPr>
            <a:r>
              <a:rPr lang="en-US" altLang="zh-CN" sz="2400" b="1" i="0">
                <a:solidFill>
                  <a:srgbClr val="000000"/>
                </a:solidFill>
                <a:latin typeface="Times New Roman" pitchFamily="34" charset="0"/>
                <a:ea typeface="Microsoft Yahei" pitchFamily="34" charset="-122"/>
                <a:cs typeface="Times New Roman" pitchFamily="34" charset="-120"/>
              </a:rPr>
              <a:t>D</a:t>
            </a:r>
            <a:r>
              <a:rPr lang="en-US" altLang="zh-CN" sz="2400" b="1" i="0" dirty="0">
                <a:solidFill>
                  <a:srgbClr val="000000"/>
                </a:solidFill>
                <a:latin typeface="Times New Roman" pitchFamily="34" charset="0"/>
                <a:ea typeface="Microsoft Yahei" pitchFamily="34" charset="-122"/>
                <a:cs typeface="Times New Roman" pitchFamily="34" charset="-120"/>
              </a:rPr>
              <a:t>.</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该实验中，弹簧测力计的读数为钩码和动滑轮总重力的一半</a:t>
            </a:r>
            <a:endParaRPr lang="en-US" altLang="zh-CN" sz="2400" dirty="0"/>
          </a:p>
        </p:txBody>
      </p:sp>
      <mc:AlternateContent xmlns:mc="http://schemas.openxmlformats.org/markup-compatibility/2006" xmlns:a14="http://schemas.microsoft.com/office/drawing/2010/main">
        <mc:Choice Requires="a14">
          <p:sp>
            <p:nvSpPr>
              <p:cNvPr id="5" name="QC_6_AS.53_1#8e629cba5?pid=4bfde3fa5&amp;color=0,0,0&amp;vtp=1&amp;bbb=1&amp;hb=1"/>
              <p:cNvSpPr/>
              <p:nvPr/>
            </p:nvSpPr>
            <p:spPr>
              <a:xfrm>
                <a:off x="612648" y="3264632"/>
                <a:ext cx="10963656" cy="271380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由装置图可知细线拉力可以通过弹簧测力计测得</a:t>
                </a:r>
                <a:r>
                  <a:rPr lang="en-US" altLang="zh-CN" sz="2400" b="0" i="0">
                    <a:solidFill>
                      <a:srgbClr val="FF0000"/>
                    </a:solidFill>
                    <a:latin typeface="Times New Roman" pitchFamily="34" charset="0"/>
                    <a:ea typeface="Microsoft Yahei" pitchFamily="34" charset="-122"/>
                    <a:cs typeface="Times New Roman" pitchFamily="34" charset="-120"/>
                  </a:rPr>
                  <a:t>，所以实验中不需要满足</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钩码的质量远小于滑块的质量</a:t>
                </a:r>
                <a:r>
                  <a:rPr lang="en-US" altLang="zh-CN" sz="2400" b="0" i="0" dirty="0">
                    <a:solidFill>
                      <a:srgbClr val="FF0000"/>
                    </a:solidFill>
                    <a:latin typeface="Times New Roman" pitchFamily="34" charset="0"/>
                    <a:ea typeface="Microsoft Yahei" pitchFamily="34" charset="-122"/>
                    <a:cs typeface="Times New Roman" pitchFamily="34" charset="-120"/>
                  </a:rPr>
                  <a:t>，故A错误；探究加速度与力、质量的关系</a:t>
                </a:r>
                <a:r>
                  <a:rPr lang="en-US" altLang="zh-CN" sz="2400" b="0" i="0">
                    <a:solidFill>
                      <a:srgbClr val="FF0000"/>
                    </a:solidFill>
                    <a:latin typeface="Times New Roman" pitchFamily="34" charset="0"/>
                    <a:ea typeface="Microsoft Yahei" pitchFamily="34" charset="-122"/>
                    <a:cs typeface="Times New Roman" pitchFamily="34" charset="-120"/>
                  </a:rPr>
                  <a:t>，采用了</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控制变量法</a:t>
                </a:r>
                <a:r>
                  <a:rPr lang="en-US" altLang="zh-CN" sz="2400" b="0" i="0" dirty="0">
                    <a:solidFill>
                      <a:srgbClr val="FF0000"/>
                    </a:solidFill>
                    <a:latin typeface="Times New Roman" pitchFamily="34" charset="0"/>
                    <a:ea typeface="Microsoft Yahei" pitchFamily="34" charset="-122"/>
                    <a:cs typeface="Times New Roman" pitchFamily="34" charset="-120"/>
                  </a:rPr>
                  <a:t>，故B正确；实验过程中必须确保细线与气垫导轨平行，故C正确</a:t>
                </a:r>
                <a:r>
                  <a:rPr lang="en-US" altLang="zh-CN" sz="2400" b="0" i="0">
                    <a:solidFill>
                      <a:srgbClr val="FF0000"/>
                    </a:solidFill>
                    <a:latin typeface="Times New Roman" pitchFamily="34" charset="0"/>
                    <a:ea typeface="Microsoft Yahei" pitchFamily="34" charset="-122"/>
                    <a:cs typeface="Times New Roman" pitchFamily="34" charset="-120"/>
                  </a:rPr>
                  <a:t>；以</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钩码和动滑轮为研究对象</a:t>
                </a:r>
                <a:r>
                  <a:rPr lang="en-US" altLang="zh-CN" sz="2400" b="0" i="0" dirty="0">
                    <a:solidFill>
                      <a:srgbClr val="FF0000"/>
                    </a:solidFill>
                    <a:latin typeface="Times New Roman" pitchFamily="34" charset="0"/>
                    <a:ea typeface="Microsoft Yahei" pitchFamily="34" charset="-122"/>
                    <a:cs typeface="Times New Roman" pitchFamily="34" charset="-120"/>
                  </a:rPr>
                  <a:t>，根据牛顿第二定律可得</a:t>
                </a:r>
                <a14:m>
                  <m:oMath xmlns:m="http://schemas.openxmlformats.org/officeDocument/2006/math">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𝑚𝑔</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𝐹</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𝑚𝑎</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′&gt;0</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，可知该实</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验中</a:t>
                </a:r>
                <a:r>
                  <a:rPr lang="en-US" altLang="zh-CN" sz="2400" b="0" i="0" dirty="0">
                    <a:solidFill>
                      <a:srgbClr val="FF0000"/>
                    </a:solidFill>
                    <a:latin typeface="Times New Roman" pitchFamily="34" charset="0"/>
                    <a:ea typeface="Microsoft Yahei" pitchFamily="34" charset="-122"/>
                    <a:cs typeface="Times New Roman" pitchFamily="34" charset="-120"/>
                  </a:rPr>
                  <a:t>，弹簧测力计的读数小于钩码和动滑轮总重力的一半，故D错误。</a:t>
                </a:r>
                <a:endParaRPr lang="en-US" altLang="zh-CN" sz="2400" dirty="0"/>
              </a:p>
            </p:txBody>
          </p:sp>
        </mc:Choice>
        <mc:Fallback xmlns="">
          <p:sp>
            <p:nvSpPr>
              <p:cNvPr id="5" name="QC_6_AS.53_1#8e629cba5?pid=4bfde3fa5&amp;color=0,0,0&amp;vtp=1&amp;bbb=1&amp;hb=1"/>
              <p:cNvSpPr>
                <a:spLocks noRot="1" noChangeAspect="1" noMove="1" noResize="1" noEditPoints="1" noAdjustHandles="1" noChangeArrowheads="1" noChangeShapeType="1" noTextEdit="1"/>
              </p:cNvSpPr>
              <p:nvPr/>
            </p:nvSpPr>
            <p:spPr>
              <a:xfrm>
                <a:off x="612648" y="3264632"/>
                <a:ext cx="10963656" cy="2713800"/>
              </a:xfrm>
              <a:prstGeom prst="rect">
                <a:avLst/>
              </a:prstGeom>
              <a:blipFill>
                <a:blip r:embed="rId3"/>
                <a:stretch>
                  <a:fillRect l="-1724" r="-945" b="-651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name="Slide 34&amp;si=34">
    <p:spTree>
      <p:nvGrpSpPr>
        <p:cNvPr id="1" name=""/>
        <p:cNvGrpSpPr/>
        <p:nvPr/>
      </p:nvGrpSpPr>
      <p:grpSpPr>
        <a:xfrm>
          <a:off x="0" y="0"/>
          <a:ext cx="0" cy="0"/>
          <a:chOff x="0" y="0"/>
          <a:chExt cx="0" cy="0"/>
        </a:xfrm>
      </p:grpSpPr>
      <p:sp>
        <p:nvSpPr>
          <p:cNvPr id="2" name="QB_6_BD.54_1#ce6bfd1f4?pid=4bfde3fa5&amp;color=0,0,0&amp;vtp=1&amp;bt=1&amp;bbb=1"/>
          <p:cNvSpPr/>
          <p:nvPr/>
        </p:nvSpPr>
        <p:spPr>
          <a:xfrm>
            <a:off x="612648" y="524100"/>
            <a:ext cx="10963656" cy="474599"/>
          </a:xfrm>
          <a:prstGeom prst="rect">
            <a:avLst/>
          </a:prstGeom>
          <a:noFill/>
          <a:ln/>
        </p:spPr>
        <p:txBody>
          <a:bodyPr wrap="none" lIns="0" tIns="0" rIns="0" bIns="0" rtlCol="0" anchor="t"/>
          <a:lstStyle/>
          <a:p>
            <a:pPr algn="l" latinLnBrk="1">
              <a:lnSpc>
                <a:spcPts val="4200"/>
              </a:lnSpc>
            </a:pPr>
            <a:r>
              <a:rPr lang="en-US" altLang="zh-CN" sz="2400" b="0" i="0" dirty="0">
                <a:solidFill>
                  <a:srgbClr val="AE8CBB"/>
                </a:solidFill>
                <a:latin typeface="Times New Roman" pitchFamily="34" charset="0"/>
                <a:ea typeface="Microsoft Yahei" pitchFamily="34" charset="-122"/>
                <a:cs typeface="Times New Roman" pitchFamily="34" charset="-120"/>
              </a:rPr>
              <a:t>（2）</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若气垫导轨上没有水平仪</a:t>
            </a:r>
            <a:r>
              <a:rPr lang="en-US" altLang="zh-CN" sz="2400" b="0" i="0">
                <a:solidFill>
                  <a:srgbClr val="000000"/>
                </a:solidFill>
                <a:latin typeface="Times New Roman" pitchFamily="34" charset="0"/>
                <a:ea typeface="Microsoft Yahei" pitchFamily="34" charset="-122"/>
                <a:cs typeface="Times New Roman" pitchFamily="34" charset="-120"/>
              </a:rPr>
              <a:t>，判断气垫导轨调平的方法是</a:t>
            </a:r>
            <a:r>
              <a:rPr lang="en-US" altLang="zh-CN" sz="2400" i="0">
                <a:solidFill>
                  <a:srgbClr val="000000"/>
                </a:solidFill>
                <a:latin typeface="SimSun" pitchFamily="34" charset="0"/>
                <a:ea typeface="SimSun" pitchFamily="34" charset="-122"/>
                <a:cs typeface="SimSun" pitchFamily="34" charset="-120"/>
              </a:rPr>
              <a:t>________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3" name="QB_6_AN.55_1#ce6bfd1f4.blank?pid=4bfde3fa5&amp;color=0,0,0&amp;vpa=24&amp;vtp=1&amp;bbb=1"/>
          <p:cNvSpPr/>
          <p:nvPr/>
        </p:nvSpPr>
        <p:spPr>
          <a:xfrm>
            <a:off x="8858917" y="474570"/>
            <a:ext cx="1139825"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见解析</a:t>
            </a:r>
            <a:endParaRPr lang="en-US" altLang="zh-CN" sz="2400" dirty="0"/>
          </a:p>
        </p:txBody>
      </p:sp>
      <p:sp>
        <p:nvSpPr>
          <p:cNvPr id="4" name="QB_6_AS.56_1#ce6bfd1f4?pid=4bfde3fa5&amp;color=0,0,0&amp;vtp=1&amp;bbb=1&amp;hb=1"/>
          <p:cNvSpPr/>
          <p:nvPr/>
        </p:nvSpPr>
        <p:spPr>
          <a:xfrm>
            <a:off x="612648" y="1067532"/>
            <a:ext cx="10963656" cy="159639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若气垫导轨上没有水平仪，判断气垫导轨调平的方法是：轻推滑块</a:t>
            </a:r>
            <a:r>
              <a:rPr lang="en-US" altLang="zh-CN" sz="2400" b="0" i="0">
                <a:solidFill>
                  <a:srgbClr val="FF0000"/>
                </a:solidFill>
                <a:latin typeface="Times New Roman" pitchFamily="34" charset="0"/>
                <a:ea typeface="Microsoft Yahei" pitchFamily="34" charset="-122"/>
                <a:cs typeface="Times New Roman" pitchFamily="34" charset="-120"/>
              </a:rPr>
              <a:t>，使滑</a:t>
            </a:r>
          </a:p>
          <a:p>
            <a:pPr latinLnBrk="1">
              <a:lnSpc>
                <a:spcPts val="4400"/>
              </a:lnSpc>
            </a:pPr>
            <a:r>
              <a:rPr lang="en-US" altLang="zh-CN" sz="2400" b="0" i="0">
                <a:solidFill>
                  <a:srgbClr val="FF0000"/>
                </a:solidFill>
                <a:latin typeface="Times New Roman" pitchFamily="34" charset="0"/>
                <a:ea typeface="Microsoft Yahei" pitchFamily="34" charset="-122"/>
                <a:cs typeface="Times New Roman" pitchFamily="34" charset="-120"/>
              </a:rPr>
              <a:t>块获得一初速度后先后经过两个光电门</a:t>
            </a:r>
            <a:r>
              <a:rPr lang="en-US" altLang="zh-CN" sz="2400" b="0" i="0" dirty="0">
                <a:solidFill>
                  <a:srgbClr val="FF0000"/>
                </a:solidFill>
                <a:latin typeface="Times New Roman" pitchFamily="34" charset="0"/>
                <a:ea typeface="Microsoft Yahei" pitchFamily="34" charset="-122"/>
                <a:cs typeface="Times New Roman" pitchFamily="34" charset="-120"/>
              </a:rPr>
              <a:t>，</a:t>
            </a:r>
            <a:r>
              <a:rPr lang="en-US" altLang="zh-CN" sz="2400" b="0" i="0">
                <a:solidFill>
                  <a:srgbClr val="FF0000"/>
                </a:solidFill>
                <a:latin typeface="Times New Roman" pitchFamily="34" charset="0"/>
                <a:ea typeface="Microsoft Yahei" pitchFamily="34" charset="-122"/>
                <a:cs typeface="Times New Roman" pitchFamily="34" charset="-120"/>
              </a:rPr>
              <a:t>如果两个光电门记录的挡光时间相等，</a:t>
            </a:r>
          </a:p>
          <a:p>
            <a:pPr latinLnBrk="1">
              <a:lnSpc>
                <a:spcPts val="4200"/>
              </a:lnSpc>
            </a:pPr>
            <a:r>
              <a:rPr lang="en-US" altLang="zh-CN" sz="2400" b="0" i="0">
                <a:solidFill>
                  <a:srgbClr val="FF0000"/>
                </a:solidFill>
                <a:latin typeface="Times New Roman" pitchFamily="34" charset="0"/>
                <a:ea typeface="Microsoft Yahei" pitchFamily="34" charset="-122"/>
                <a:cs typeface="Times New Roman" pitchFamily="34" charset="-120"/>
              </a:rPr>
              <a:t>则滑块做匀速运动</a:t>
            </a:r>
            <a:r>
              <a:rPr lang="en-US" altLang="zh-CN" sz="2400" b="0" i="0" dirty="0">
                <a:solidFill>
                  <a:srgbClr val="FF0000"/>
                </a:solidFill>
                <a:latin typeface="Times New Roman" pitchFamily="34" charset="0"/>
                <a:ea typeface="Microsoft Yahei" pitchFamily="34" charset="-122"/>
                <a:cs typeface="Times New Roman" pitchFamily="34" charset="-120"/>
              </a:rPr>
              <a:t>，说明气垫导轨水平。</a:t>
            </a:r>
            <a:endParaRPr lang="en-US" altLang="zh-CN" sz="2400" dirty="0"/>
          </a:p>
        </p:txBody>
      </p:sp>
      <mc:AlternateContent xmlns:mc="http://schemas.openxmlformats.org/markup-compatibility/2006" xmlns:a14="http://schemas.microsoft.com/office/drawing/2010/main">
        <mc:Choice Requires="a14">
          <p:sp>
            <p:nvSpPr>
              <p:cNvPr id="5" name="QO_6_BD.57_1#569ac66e9?sp=1&amp;pid=4bfde3fa5&amp;color=0,0,0&amp;vtp=1&amp;bbb=1&amp;hb=1"/>
              <p:cNvSpPr/>
              <p:nvPr/>
            </p:nvSpPr>
            <p:spPr>
              <a:xfrm>
                <a:off x="612648" y="2714341"/>
                <a:ext cx="10963656" cy="2235200"/>
              </a:xfrm>
              <a:prstGeom prst="rect">
                <a:avLst/>
              </a:prstGeom>
              <a:noFill/>
              <a:ln/>
            </p:spPr>
            <p:txBody>
              <a:bodyPr wrap="none" lIns="0" tIns="0" rIns="0" bIns="0" rtlCol="0" anchor="t"/>
              <a:lstStyle/>
              <a:p>
                <a:pPr algn="l" latinLnBrk="1">
                  <a:lnSpc>
                    <a:spcPts val="4400"/>
                  </a:lnSpc>
                </a:pPr>
                <a:r>
                  <a:rPr lang="en-US" altLang="zh-CN" sz="2400" b="0" i="0" dirty="0">
                    <a:solidFill>
                      <a:srgbClr val="AE8CBB"/>
                    </a:solidFill>
                    <a:latin typeface="Times New Roman" pitchFamily="34" charset="0"/>
                    <a:ea typeface="Microsoft Yahei" pitchFamily="34" charset="-122"/>
                    <a:cs typeface="Times New Roman" pitchFamily="34" charset="-120"/>
                  </a:rPr>
                  <a:t>（3）</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实验步骤：</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a</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.将气垫导轨放在水平桌面上，将气垫导轨调至水平；</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b</m:t>
                    </m:r>
                  </m:oMath>
                </a14:m>
                <a:r>
                  <a:rPr lang="en-US" altLang="zh-CN" sz="2400" b="0" i="0" dirty="0">
                    <a:solidFill>
                      <a:srgbClr val="000000"/>
                    </a:solidFill>
                    <a:latin typeface="Times New Roman" pitchFamily="34" charset="0"/>
                    <a:ea typeface="Microsoft Yahei" pitchFamily="34" charset="-122"/>
                    <a:cs typeface="Times New Roman" pitchFamily="34" charset="-120"/>
                  </a:rPr>
                  <a:t>.用螺旋测微器测量挡光条的宽度</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𝑑</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c</m:t>
                    </m:r>
                  </m:oMath>
                </a14:m>
                <a:r>
                  <a:rPr lang="en-US" altLang="zh-CN" sz="2400" b="0" i="0" dirty="0">
                    <a:solidFill>
                      <a:srgbClr val="000000"/>
                    </a:solidFill>
                    <a:latin typeface="Times New Roman" pitchFamily="34" charset="0"/>
                    <a:ea typeface="Microsoft Yahei" pitchFamily="34" charset="-122"/>
                    <a:cs typeface="Times New Roman" pitchFamily="34" charset="-120"/>
                  </a:rPr>
                  <a:t>.用天平称出滑块和挡光条的总质量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𝑀</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，并保持不变；</a:t>
                </a:r>
                <a:endParaRPr lang="en-US" altLang="zh-CN" sz="2400" dirty="0"/>
              </a:p>
              <a:p>
                <a:pPr latinLnBrk="1">
                  <a:lnSpc>
                    <a:spcPct val="150000"/>
                  </a:lnSpc>
                </a:pPr>
                <a:endParaRPr lang="en-US" altLang="zh-CN" sz="2400" dirty="0"/>
              </a:p>
            </p:txBody>
          </p:sp>
        </mc:Choice>
        <mc:Fallback xmlns="">
          <p:sp>
            <p:nvSpPr>
              <p:cNvPr id="5" name="QO_6_BD.57_1#569ac66e9?sp=1&amp;pid=4bfde3fa5&amp;color=0,0,0&amp;vtp=1&amp;bbb=1&amp;hb=1"/>
              <p:cNvSpPr>
                <a:spLocks noRot="1" noChangeAspect="1" noMove="1" noResize="1" noEditPoints="1" noAdjustHandles="1" noChangeArrowheads="1" noChangeShapeType="1" noTextEdit="1"/>
              </p:cNvSpPr>
              <p:nvPr/>
            </p:nvSpPr>
            <p:spPr>
              <a:xfrm>
                <a:off x="612648" y="2714341"/>
                <a:ext cx="10963656" cy="2235200"/>
              </a:xfrm>
              <a:prstGeom prst="rect">
                <a:avLst/>
              </a:prstGeom>
              <a:blipFill>
                <a:blip r:embed="rId3"/>
                <a:stretch>
                  <a:fillRect l="-1724" b="-5450"/>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6_BD.57_1#569ac66e9?sp=1&amp;pid=4bfde3fa5&amp;color=0,0,0&amp;vtp=1&amp;bbb=1&amp;hb=1">
                <a:extLst>
                  <a:ext uri="{FF2B5EF4-FFF2-40B4-BE49-F238E27FC236}">
                    <a16:creationId xmlns:a16="http://schemas.microsoft.com/office/drawing/2014/main" id="{B00AEB52-0F9A-EFCB-1ABF-B7B2ECB8B37B}"/>
                  </a:ext>
                </a:extLst>
              </p:cNvPr>
              <p:cNvSpPr/>
              <p:nvPr/>
            </p:nvSpPr>
            <p:spPr>
              <a:xfrm>
                <a:off x="612648" y="486000"/>
                <a:ext cx="10963656" cy="3272600"/>
              </a:xfrm>
              <a:prstGeom prst="rect">
                <a:avLst/>
              </a:prstGeom>
              <a:noFill/>
              <a:ln/>
            </p:spPr>
            <p:txBody>
              <a:bodyPr wrap="none" lIns="0" tIns="0" rIns="0" bIns="0" rtlCol="0" anchor="t"/>
              <a:lstStyle/>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d</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.动滑轮下挂适当的钩码，将滑块移至光电门1左侧某处，待钩码静止不动时</a:t>
                </a:r>
                <a:r>
                  <a:rPr lang="en-US" altLang="zh-CN" sz="2400" b="0" i="0">
                    <a:solidFill>
                      <a:srgbClr val="000000"/>
                    </a:solidFill>
                    <a:latin typeface="Times New Roman" pitchFamily="34" charset="0"/>
                    <a:ea typeface="Microsoft Yahei" pitchFamily="34" charset="-122"/>
                    <a:cs typeface="Times New Roman" pitchFamily="34" charset="-120"/>
                  </a:rPr>
                  <a:t>，释</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放滑块</a:t>
                </a:r>
                <a:r>
                  <a:rPr lang="en-US" altLang="zh-CN" sz="2400" b="0" i="0" dirty="0">
                    <a:solidFill>
                      <a:srgbClr val="000000"/>
                    </a:solidFill>
                    <a:latin typeface="Times New Roman" pitchFamily="34" charset="0"/>
                    <a:ea typeface="Microsoft Yahei" pitchFamily="34" charset="-122"/>
                    <a:cs typeface="Times New Roman" pitchFamily="34" charset="-120"/>
                  </a:rPr>
                  <a:t>，要求钩码落地前挡光条已通过光电门2；</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e</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.从数字计时器（图中未画出）上分别读出挡光条通过光电门1和光电门</a:t>
                </a:r>
                <a:r>
                  <a:rPr lang="en-US" altLang="zh-CN" sz="2400" b="0" i="0">
                    <a:solidFill>
                      <a:srgbClr val="000000"/>
                    </a:solidFill>
                    <a:latin typeface="Times New Roman" pitchFamily="34" charset="0"/>
                    <a:ea typeface="Microsoft Yahei" pitchFamily="34" charset="-122"/>
                    <a:cs typeface="Times New Roman" pitchFamily="34" charset="-120"/>
                  </a:rPr>
                  <a:t>2所用的时</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间</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oMath>
                </a14:m>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a:p>
                <a:pPr latinLnBrk="1">
                  <a:lnSpc>
                    <a:spcPts val="44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f</m:t>
                    </m:r>
                  </m:oMath>
                </a14:m>
                <a:r>
                  <a:rPr lang="en-US" altLang="zh-CN" sz="2400" b="0" i="0" dirty="0">
                    <a:solidFill>
                      <a:srgbClr val="000000"/>
                    </a:solidFill>
                    <a:latin typeface="Times New Roman" pitchFamily="34" charset="0"/>
                    <a:ea typeface="Microsoft Yahei" pitchFamily="34" charset="-122"/>
                    <a:cs typeface="Times New Roman" pitchFamily="34" charset="-120"/>
                  </a:rPr>
                  <a:t>.记下弹簧测力计的示数</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𝐹</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a:p>
                <a:pPr latinLnBrk="1">
                  <a:lnSpc>
                    <a:spcPts val="4200"/>
                  </a:lnSpc>
                </a:pPr>
                <a14:m>
                  <m:oMath xmlns:m="http://schemas.openxmlformats.org/officeDocument/2006/math">
                    <m:r>
                      <m:rPr>
                        <m:sty m:val="p"/>
                      </m:rP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g</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.改变钩码的质量，重做实验。</a:t>
                </a:r>
                <a:endParaRPr lang="en-US" altLang="zh-CN" sz="2400" dirty="0"/>
              </a:p>
            </p:txBody>
          </p:sp>
        </mc:Choice>
        <mc:Fallback xmlns="">
          <p:sp>
            <p:nvSpPr>
              <p:cNvPr id="2" name="QO_6_BD.57_1#569ac66e9?sp=1&amp;pid=4bfde3fa5&amp;color=0,0,0&amp;vtp=1&amp;bbb=1&amp;hb=1">
                <a:extLst>
                  <a:ext uri="{FF2B5EF4-FFF2-40B4-BE49-F238E27FC236}">
                    <a16:creationId xmlns:a16="http://schemas.microsoft.com/office/drawing/2014/main" id="{B00AEB52-0F9A-EFCB-1ABF-B7B2ECB8B37B}"/>
                  </a:ext>
                </a:extLst>
              </p:cNvPr>
              <p:cNvSpPr>
                <a:spLocks noRot="1" noChangeAspect="1" noMove="1" noResize="1" noEditPoints="1" noAdjustHandles="1" noChangeArrowheads="1" noChangeShapeType="1" noTextEdit="1"/>
              </p:cNvSpPr>
              <p:nvPr/>
            </p:nvSpPr>
            <p:spPr>
              <a:xfrm>
                <a:off x="612648" y="486000"/>
                <a:ext cx="10963656" cy="3272600"/>
              </a:xfrm>
              <a:prstGeom prst="rect">
                <a:avLst/>
              </a:prstGeom>
              <a:blipFill>
                <a:blip r:embed="rId2"/>
                <a:stretch>
                  <a:fillRect l="-1724" r="-1057" b="-5400"/>
                </a:stretch>
              </a:blipFill>
              <a:ln/>
            </p:spPr>
            <p:txBody>
              <a:bodyPr/>
              <a:lstStyle/>
              <a:p>
                <a:r>
                  <a:rPr lang="zh-CN" altLang="en-US">
                    <a:noFill/>
                  </a:rPr>
                  <a:t> </a:t>
                </a:r>
              </a:p>
            </p:txBody>
          </p:sp>
        </mc:Fallback>
      </mc:AlternateContent>
    </p:spTree>
    <p:extLst>
      <p:ext uri="{BB962C8B-B14F-4D97-AF65-F5344CB8AC3E}">
        <p14:creationId xmlns:p14="http://schemas.microsoft.com/office/powerpoint/2010/main" val="2820297914"/>
      </p:ext>
    </p:extLst>
  </p:cSld>
  <p:clrMapOvr>
    <a:masterClrMapping/>
  </p:clrMapOvr>
  <p:transition>
    <p:split dir="in"/>
  </p:transition>
</p:sld>
</file>

<file path=ppt/slides/slide36.xml><?xml version="1.0" encoding="utf-8"?>
<p:sld xmlns:a="http://schemas.openxmlformats.org/drawingml/2006/main" xmlns:r="http://schemas.openxmlformats.org/officeDocument/2006/relationships" xmlns:p="http://schemas.openxmlformats.org/presentationml/2006/main">
  <p:cSld name="Slide 35&amp;si=35">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7_BD.58_1#680d29b4c?pid=569ac66e9&amp;color=0,0,0&amp;vtp=1&amp;bt=1&amp;bbb=1&amp;hb=1"/>
              <p:cNvSpPr/>
              <p:nvPr/>
            </p:nvSpPr>
            <p:spPr>
              <a:xfrm>
                <a:off x="612648" y="486000"/>
                <a:ext cx="10963656" cy="1253490"/>
              </a:xfrm>
              <a:prstGeom prst="rect">
                <a:avLst/>
              </a:prstGeom>
              <a:noFill/>
              <a:ln/>
            </p:spPr>
            <p:txBody>
              <a:bodyPr wrap="none" lIns="0" tIns="0" rIns="0" bIns="0" rtlCol="0" anchor="t"/>
              <a:lstStyle/>
              <a:p>
                <a:pPr algn="l" latinLnBrk="1">
                  <a:lnSpc>
                    <a:spcPts val="6100"/>
                  </a:lnSpc>
                </a:pPr>
                <a:r>
                  <a:rPr lang="en-US" altLang="zh-CN" sz="2400" b="0" i="0" dirty="0">
                    <a:solidFill>
                      <a:srgbClr val="AE8CBB"/>
                    </a:solidFill>
                    <a:latin typeface="Times New Roman" pitchFamily="34" charset="0"/>
                    <a:ea typeface="Microsoft Yahei" pitchFamily="34" charset="-122"/>
                    <a:cs typeface="Times New Roman" pitchFamily="34" charset="-120"/>
                  </a:rPr>
                  <a:t>①</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滑块通过光电门1和光电门2时瞬时速度分别为</a:t>
                </a:r>
                <a14:m>
                  <m:oMath xmlns:m="http://schemas.openxmlformats.org/officeDocument/2006/math">
                    <m:sSub>
                      <m:sSub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1</m:t>
                        </m:r>
                      </m:sub>
                    </m:sSub>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i="0" dirty="0">
                    <a:solidFill>
                      <a:srgbClr val="000000"/>
                    </a:solidFill>
                    <a:latin typeface="SimSun" pitchFamily="34" charset="0"/>
                    <a:ea typeface="SimSun" pitchFamily="34" charset="-122"/>
                    <a:cs typeface="SimSun" pitchFamily="34" charset="-120"/>
                  </a:rPr>
                  <a:t>_</a:t>
                </a:r>
                <a:r>
                  <a:rPr lang="en-US" altLang="zh-CN" sz="3350" b="1" i="0" u="sng" kern="0" spc="-99900" dirty="0">
                    <a:solidFill>
                      <a:srgbClr val="FF00FF"/>
                    </a:solidFill>
                    <a:latin typeface="SimSun" panose="02010600030101010101" pitchFamily="2" charset="-122"/>
                    <a:ea typeface="KaiTi" pitchFamily="34" charset="-122"/>
                    <a:cs typeface="Times New Roman" pitchFamily="34" charset="-120"/>
                  </a:rPr>
                  <a:t> </a:t>
                </a:r>
                <a:r>
                  <a:rPr lang="en-US" altLang="zh-CN" sz="2400" i="0" dirty="0">
                    <a:solidFill>
                      <a:srgbClr val="000000"/>
                    </a:solidFill>
                    <a:latin typeface="SimSun" pitchFamily="34" charset="0"/>
                    <a:ea typeface="SimSun" pitchFamily="34" charset="-122"/>
                    <a:cs typeface="SimSun" pitchFamily="34" charset="-120"/>
                  </a:rPr>
                  <a:t>___</a:t>
                </a:r>
                <a:r>
                  <a:rPr lang="en-US" altLang="zh-CN" sz="2400" b="0" i="0" dirty="0">
                    <a:solidFill>
                      <a:srgbClr val="000000"/>
                    </a:solidFill>
                    <a:latin typeface="Times New Roman" pitchFamily="34" charset="0"/>
                    <a:ea typeface="Microsoft Yahei" pitchFamily="34" charset="-122"/>
                    <a:cs typeface="Times New Roman" pitchFamily="34" charset="-120"/>
                  </a:rPr>
                  <a:t>和</a:t>
                </a:r>
                <a14:m>
                  <m:oMath xmlns:m="http://schemas.openxmlformats.org/officeDocument/2006/math">
                    <m:sSub>
                      <m:sSubPr>
                        <m:ctrlPr>
                          <a:rPr lang="en-US" altLang="zh-CN" sz="2400" b="0" i="1" dirty="0" smtClean="0">
                            <a:solidFill>
                              <a:srgbClr val="00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2</m:t>
                        </m:r>
                      </m:sub>
                    </m:sSub>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i="0" dirty="0">
                    <a:solidFill>
                      <a:srgbClr val="000000"/>
                    </a:solidFill>
                    <a:latin typeface="SimSun" pitchFamily="34" charset="0"/>
                    <a:ea typeface="SimSun" pitchFamily="34" charset="-122"/>
                    <a:cs typeface="SimSun" pitchFamily="34" charset="-120"/>
                  </a:rPr>
                  <a:t>_</a:t>
                </a:r>
                <a:r>
                  <a:rPr lang="en-US" altLang="zh-CN" sz="2400" i="0">
                    <a:solidFill>
                      <a:srgbClr val="000000"/>
                    </a:solidFill>
                    <a:latin typeface="SimSun" pitchFamily="34" charset="0"/>
                    <a:ea typeface="SimSun" pitchFamily="34" charset="-122"/>
                    <a:cs typeface="SimSun" pitchFamily="34" charset="-120"/>
                  </a:rPr>
                  <a:t>___</a:t>
                </a:r>
                <a:r>
                  <a:rPr lang="en-US" altLang="zh-CN" sz="2400" b="0" i="0">
                    <a:solidFill>
                      <a:srgbClr val="000000"/>
                    </a:solidFill>
                    <a:latin typeface="Times New Roman" pitchFamily="34" charset="0"/>
                    <a:ea typeface="Microsoft Yahei" pitchFamily="34" charset="-122"/>
                    <a:cs typeface="Times New Roman" pitchFamily="34" charset="-120"/>
                  </a:rPr>
                  <a:t>。</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用题目中给出的字母表示）</a:t>
                </a:r>
                <a:endParaRPr lang="en-US" altLang="zh-CN" sz="2400" dirty="0">
                  <a:solidFill>
                    <a:srgbClr val="000000"/>
                  </a:solidFill>
                </a:endParaRPr>
              </a:p>
            </p:txBody>
          </p:sp>
        </mc:Choice>
        <mc:Fallback xmlns="">
          <p:sp>
            <p:nvSpPr>
              <p:cNvPr id="2" name="QB_7_BD.58_1#680d29b4c?pid=569ac66e9&amp;color=0,0,0&amp;vtp=1&amp;bt=1&amp;bbb=1&amp;hb=1"/>
              <p:cNvSpPr>
                <a:spLocks noRot="1" noChangeAspect="1" noMove="1" noResize="1" noEditPoints="1" noAdjustHandles="1" noChangeArrowheads="1" noChangeShapeType="1" noTextEdit="1"/>
              </p:cNvSpPr>
              <p:nvPr/>
            </p:nvSpPr>
            <p:spPr>
              <a:xfrm>
                <a:off x="612648" y="486000"/>
                <a:ext cx="10963656" cy="1253490"/>
              </a:xfrm>
              <a:prstGeom prst="rect">
                <a:avLst/>
              </a:prstGeom>
              <a:blipFill>
                <a:blip r:embed="rId3"/>
                <a:stretch>
                  <a:fillRect l="-1724" b="-14634"/>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B_7_AN.59_1#680d29b4c.blank?pid=569ac66e9&amp;color=0,0,0&amp;vpa=25&amp;vtp=1&amp;bbb=1&amp;rh=45.47"/>
              <p:cNvSpPr/>
              <p:nvPr/>
            </p:nvSpPr>
            <p:spPr>
              <a:xfrm>
                <a:off x="7823009" y="501367"/>
                <a:ext cx="512445" cy="572961"/>
              </a:xfrm>
              <a:prstGeom prst="rect">
                <a:avLst/>
              </a:prstGeom>
              <a:noFill/>
              <a:ln/>
            </p:spPr>
            <p:txBody>
              <a:bodyPr wrap="none" lIns="0" tIns="0" rIns="0" bIns="0" rtlCol="0" anchor="t"/>
              <a:lstStyle/>
              <a:p>
                <a:pPr algn="ctr" latinLnBrk="1">
                  <a:lnSpc>
                    <a:spcPts val="4500"/>
                  </a:lnSpc>
                </a:pPr>
                <a14:m>
                  <m:oMath xmlns:m="http://schemas.openxmlformats.org/officeDocument/2006/math">
                    <m:f>
                      <m:f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fPr>
                      <m:num>
                        <m:r>
                          <a:rPr lang="en-US" altLang="zh-CN" sz="2400" b="1" i="0" dirty="0">
                            <a:solidFill>
                              <a:srgbClr val="FF0000"/>
                            </a:solidFill>
                            <a:latin typeface="Cambria Math" panose="02040503050406030204" pitchFamily="18" charset="0"/>
                            <a:ea typeface="KaiTi" pitchFamily="34" charset="-122"/>
                            <a:cs typeface="Times New Roman" pitchFamily="34" charset="-120"/>
                          </a:rPr>
                          <m:t>𝒅</m:t>
                        </m:r>
                      </m:num>
                      <m:den>
                        <m:r>
                          <a:rPr lang="en-US" altLang="zh-CN" sz="2400" b="1" i="0" dirty="0">
                            <a:solidFill>
                              <a:srgbClr val="FF0000"/>
                            </a:solidFill>
                            <a:latin typeface="Cambria Math" panose="02040503050406030204" pitchFamily="18" charset="0"/>
                            <a:ea typeface="KaiTi" pitchFamily="34" charset="-122"/>
                            <a:cs typeface="Times New Roman" pitchFamily="34" charset="-120"/>
                          </a:rPr>
                          <m:t>𝚫</m:t>
                        </m:r>
                        <m:sSub>
                          <m:sSub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𝒕</m:t>
                            </m:r>
                          </m:e>
                          <m:sub>
                            <m:r>
                              <a:rPr lang="en-US" altLang="zh-CN" sz="2400" b="1" i="0" dirty="0">
                                <a:solidFill>
                                  <a:srgbClr val="FF0000"/>
                                </a:solidFill>
                                <a:latin typeface="Cambria Math" panose="02040503050406030204" pitchFamily="18" charset="0"/>
                                <a:ea typeface="KaiTi" pitchFamily="34" charset="-122"/>
                                <a:cs typeface="Times New Roman" pitchFamily="34" charset="-120"/>
                              </a:rPr>
                              <m:t>𝟏</m:t>
                            </m:r>
                          </m:sub>
                        </m:sSub>
                      </m:den>
                    </m:f>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3" name="QB_7_AN.59_1#680d29b4c.blank?pid=569ac66e9&amp;color=0,0,0&amp;vpa=25&amp;vtp=1&amp;bbb=1&amp;rh=45.47"/>
              <p:cNvSpPr>
                <a:spLocks noRot="1" noChangeAspect="1" noMove="1" noResize="1" noEditPoints="1" noAdjustHandles="1" noChangeArrowheads="1" noChangeShapeType="1" noTextEdit="1"/>
              </p:cNvSpPr>
              <p:nvPr/>
            </p:nvSpPr>
            <p:spPr>
              <a:xfrm>
                <a:off x="7823009" y="501367"/>
                <a:ext cx="512445" cy="572961"/>
              </a:xfrm>
              <a:prstGeom prst="rect">
                <a:avLst/>
              </a:prstGeom>
              <a:blipFill>
                <a:blip r:embed="rId4"/>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B_7_AN.60_1#680d29b4c.blank?pid=569ac66e9&amp;color=0,0,0&amp;vpa=26&amp;vtp=1&amp;bbb=1&amp;rh=45.47"/>
              <p:cNvSpPr/>
              <p:nvPr/>
            </p:nvSpPr>
            <p:spPr>
              <a:xfrm>
                <a:off x="9352407" y="501367"/>
                <a:ext cx="512445" cy="572961"/>
              </a:xfrm>
              <a:prstGeom prst="rect">
                <a:avLst/>
              </a:prstGeom>
              <a:noFill/>
              <a:ln/>
            </p:spPr>
            <p:txBody>
              <a:bodyPr wrap="none" lIns="0" tIns="0" rIns="0" bIns="0" rtlCol="0" anchor="t"/>
              <a:lstStyle/>
              <a:p>
                <a:pPr algn="ctr" latinLnBrk="1">
                  <a:lnSpc>
                    <a:spcPts val="4500"/>
                  </a:lnSpc>
                </a:pPr>
                <a14:m>
                  <m:oMath xmlns:m="http://schemas.openxmlformats.org/officeDocument/2006/math">
                    <m:f>
                      <m:f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fPr>
                      <m:num>
                        <m:r>
                          <a:rPr lang="en-US" altLang="zh-CN" sz="2400" b="1" i="0" dirty="0">
                            <a:solidFill>
                              <a:srgbClr val="FF0000"/>
                            </a:solidFill>
                            <a:latin typeface="Cambria Math" panose="02040503050406030204" pitchFamily="18" charset="0"/>
                            <a:ea typeface="KaiTi" pitchFamily="34" charset="-122"/>
                            <a:cs typeface="Times New Roman" pitchFamily="34" charset="-120"/>
                          </a:rPr>
                          <m:t>𝒅</m:t>
                        </m:r>
                      </m:num>
                      <m:den>
                        <m:r>
                          <a:rPr lang="en-US" altLang="zh-CN" sz="2400" b="1" i="0" dirty="0">
                            <a:solidFill>
                              <a:srgbClr val="FF0000"/>
                            </a:solidFill>
                            <a:latin typeface="Cambria Math" panose="02040503050406030204" pitchFamily="18" charset="0"/>
                            <a:ea typeface="KaiTi" pitchFamily="34" charset="-122"/>
                            <a:cs typeface="Times New Roman" pitchFamily="34" charset="-120"/>
                          </a:rPr>
                          <m:t>𝚫</m:t>
                        </m:r>
                        <m:sSub>
                          <m:sSub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𝒕</m:t>
                            </m:r>
                          </m:e>
                          <m:sub>
                            <m:r>
                              <a:rPr lang="en-US" altLang="zh-CN" sz="2400" b="1" i="0" dirty="0">
                                <a:solidFill>
                                  <a:srgbClr val="FF0000"/>
                                </a:solidFill>
                                <a:latin typeface="Cambria Math" panose="02040503050406030204" pitchFamily="18" charset="0"/>
                                <a:ea typeface="KaiTi" pitchFamily="34" charset="-122"/>
                                <a:cs typeface="Times New Roman" pitchFamily="34" charset="-120"/>
                              </a:rPr>
                              <m:t>𝟐</m:t>
                            </m:r>
                          </m:sub>
                        </m:sSub>
                      </m:den>
                    </m:f>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4" name="QB_7_AN.60_1#680d29b4c.blank?pid=569ac66e9&amp;color=0,0,0&amp;vpa=26&amp;vtp=1&amp;bbb=1&amp;rh=45.47"/>
              <p:cNvSpPr>
                <a:spLocks noRot="1" noChangeAspect="1" noMove="1" noResize="1" noEditPoints="1" noAdjustHandles="1" noChangeArrowheads="1" noChangeShapeType="1" noTextEdit="1"/>
              </p:cNvSpPr>
              <p:nvPr/>
            </p:nvSpPr>
            <p:spPr>
              <a:xfrm>
                <a:off x="9352407" y="501367"/>
                <a:ext cx="512445" cy="572961"/>
              </a:xfrm>
              <a:prstGeom prst="rect">
                <a:avLst/>
              </a:prstGeom>
              <a:blipFill>
                <a:blip r:embed="rId5"/>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7_AS.61_1#680d29b4c?pid=569ac66e9&amp;color=0,0,0&amp;vtp=1&amp;bbb=1"/>
              <p:cNvSpPr/>
              <p:nvPr/>
            </p:nvSpPr>
            <p:spPr>
              <a:xfrm>
                <a:off x="612648" y="1742792"/>
                <a:ext cx="10963656" cy="787400"/>
              </a:xfrm>
              <a:prstGeom prst="rect">
                <a:avLst/>
              </a:prstGeom>
              <a:noFill/>
              <a:ln/>
            </p:spPr>
            <p:txBody>
              <a:bodyPr wrap="none" lIns="0" tIns="0" rIns="0" bIns="0" rtlCol="0" anchor="t"/>
              <a:lstStyle/>
              <a:p>
                <a:pPr algn="l" latinLnBrk="1">
                  <a:lnSpc>
                    <a:spcPts val="62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滑块通过光电门1和光电门2时瞬时速度分别为</a:t>
                </a:r>
                <a14:m>
                  <m:oMath xmlns:m="http://schemas.openxmlformats.org/officeDocument/2006/math">
                    <m:sSub>
                      <m:sSubPr>
                        <m:ctrlPr>
                          <a:rPr lang="en-US" altLang="zh-CN" sz="2400" b="0" i="1" dirty="0" smtClean="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smtClean="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den>
                    </m:f>
                  </m:oMath>
                </a14:m>
                <a:r>
                  <a:rPr lang="en-US" altLang="zh-CN" sz="2400" b="0" i="0" dirty="0">
                    <a:solidFill>
                      <a:srgbClr val="FF0000"/>
                    </a:solidFill>
                    <a:latin typeface="Times New Roman" pitchFamily="34" charset="0"/>
                    <a:ea typeface="Microsoft Yahei" pitchFamily="34" charset="-122"/>
                    <a:cs typeface="Times New Roman" pitchFamily="34" charset="-120"/>
                  </a:rPr>
                  <a:t>，</a:t>
                </a:r>
                <a14:m>
                  <m:oMath xmlns:m="http://schemas.openxmlformats.org/officeDocument/2006/math">
                    <m:sSub>
                      <m:sSubPr>
                        <m:ctrlPr>
                          <a:rPr lang="en-US" altLang="zh-CN" sz="2400" b="0" i="1" dirty="0" smtClean="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smtClean="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a:t>
                </a:r>
                <a:endParaRPr lang="en-US" altLang="zh-CN" sz="2400" dirty="0">
                  <a:solidFill>
                    <a:srgbClr val="FF0000"/>
                  </a:solidFill>
                </a:endParaRPr>
              </a:p>
            </p:txBody>
          </p:sp>
        </mc:Choice>
        <mc:Fallback xmlns="">
          <p:sp>
            <p:nvSpPr>
              <p:cNvPr id="5" name="QB_7_AS.61_1#680d29b4c?pid=569ac66e9&amp;color=0,0,0&amp;vtp=1&amp;bbb=1"/>
              <p:cNvSpPr>
                <a:spLocks noRot="1" noChangeAspect="1" noMove="1" noResize="1" noEditPoints="1" noAdjustHandles="1" noChangeArrowheads="1" noChangeShapeType="1" noTextEdit="1"/>
              </p:cNvSpPr>
              <p:nvPr/>
            </p:nvSpPr>
            <p:spPr>
              <a:xfrm>
                <a:off x="612648" y="1742792"/>
                <a:ext cx="10963656" cy="787400"/>
              </a:xfrm>
              <a:prstGeom prst="rect">
                <a:avLst/>
              </a:prstGeom>
              <a:blipFill>
                <a:blip r:embed="rId6"/>
                <a:stretch>
                  <a:fillRect l="-1724" b="-7752"/>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7_BD.62_1#6f92daf3d?pid=569ac66e9&amp;color=0,0,0&amp;vtp=1&amp;bbb=1&amp;hb=1"/>
              <p:cNvSpPr/>
              <p:nvPr/>
            </p:nvSpPr>
            <p:spPr>
              <a:xfrm>
                <a:off x="612648" y="2530192"/>
                <a:ext cx="10963656" cy="1405890"/>
              </a:xfrm>
              <a:prstGeom prst="rect">
                <a:avLst/>
              </a:prstGeom>
              <a:noFill/>
              <a:ln/>
            </p:spPr>
            <p:txBody>
              <a:bodyPr wrap="none" lIns="0" tIns="0" rIns="0" bIns="0" rtlCol="0" anchor="t"/>
              <a:lstStyle/>
              <a:p>
                <a:pPr algn="l" latinLnBrk="1">
                  <a:lnSpc>
                    <a:spcPts val="7300"/>
                  </a:lnSpc>
                </a:pPr>
                <a:r>
                  <a:rPr lang="en-US" altLang="zh-CN" sz="2400" b="0" i="0" dirty="0">
                    <a:solidFill>
                      <a:srgbClr val="AE8CBB"/>
                    </a:solidFill>
                    <a:latin typeface="Times New Roman" pitchFamily="34" charset="0"/>
                    <a:ea typeface="Microsoft Yahei" pitchFamily="34" charset="-122"/>
                    <a:cs typeface="Times New Roman" pitchFamily="34" charset="-120"/>
                  </a:rPr>
                  <a:t>②</a:t>
                </a:r>
                <a:r>
                  <a:rPr lang="en-US" altLang="zh-CN" sz="2400" b="0"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若测得光电门1和光电门2之间的距离为</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𝐿</m:t>
                    </m:r>
                  </m:oMath>
                </a14:m>
                <a:r>
                  <a:rPr lang="en-US" altLang="zh-CN" sz="2400" b="0" i="0" dirty="0">
                    <a:solidFill>
                      <a:srgbClr val="000000"/>
                    </a:solidFill>
                    <a:latin typeface="Times New Roman" pitchFamily="34" charset="0"/>
                    <a:ea typeface="Microsoft Yahei" pitchFamily="34" charset="-122"/>
                    <a:cs typeface="Times New Roman" pitchFamily="34" charset="-120"/>
                  </a:rPr>
                  <a:t>，则滑块的加速度</a:t>
                </a:r>
                <a14:m>
                  <m:oMath xmlns:m="http://schemas.openxmlformats.org/officeDocument/2006/math">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𝑎</m:t>
                    </m:r>
                    <m:r>
                      <a:rPr lang="en-US" altLang="zh-CN" sz="2400" b="0" i="0" dirty="0" smtClean="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i="0" dirty="0">
                    <a:solidFill>
                      <a:srgbClr val="000000"/>
                    </a:solidFill>
                    <a:latin typeface="SimSun" pitchFamily="34" charset="0"/>
                    <a:ea typeface="SimSun" pitchFamily="34" charset="-122"/>
                    <a:cs typeface="SimSun" pitchFamily="34" charset="-120"/>
                  </a:rPr>
                  <a:t>_</a:t>
                </a:r>
                <a:r>
                  <a:rPr lang="en-US" altLang="zh-CN" sz="4050" b="1" i="0" u="sng" kern="0" spc="-99900" dirty="0">
                    <a:solidFill>
                      <a:srgbClr val="FF00FF"/>
                    </a:solidFill>
                    <a:latin typeface="SimSun" panose="02010600030101010101" pitchFamily="2" charset="-122"/>
                    <a:ea typeface="KaiTi" pitchFamily="34" charset="-122"/>
                    <a:cs typeface="Times New Roman" pitchFamily="34" charset="-120"/>
                  </a:rPr>
                  <a:t> </a:t>
                </a:r>
                <a:r>
                  <a:rPr lang="en-US" altLang="zh-CN" sz="2400" i="0" dirty="0">
                    <a:solidFill>
                      <a:srgbClr val="000000"/>
                    </a:solidFill>
                    <a:latin typeface="SimSun" pitchFamily="34" charset="0"/>
                    <a:ea typeface="SimSun" pitchFamily="34" charset="-122"/>
                    <a:cs typeface="SimSun" pitchFamily="34" charset="-120"/>
                  </a:rPr>
                  <a:t>__________</a:t>
                </a:r>
              </a:p>
              <a:p>
                <a:pPr latinLnBrk="1">
                  <a:lnSpc>
                    <a:spcPts val="4200"/>
                  </a:lnSpc>
                </a:pPr>
                <a:r>
                  <a:rPr lang="en-US" altLang="zh-CN" sz="2400" b="0" i="0" dirty="0">
                    <a:solidFill>
                      <a:srgbClr val="000000"/>
                    </a:solidFill>
                    <a:latin typeface="Times New Roman" pitchFamily="34" charset="0"/>
                    <a:ea typeface="Microsoft Yahei" pitchFamily="34" charset="-122"/>
                    <a:cs typeface="Times New Roman" pitchFamily="34" charset="-120"/>
                  </a:rPr>
                  <a:t>（用题目中给出的字母表示）。</a:t>
                </a:r>
                <a:endParaRPr lang="en-US" altLang="zh-CN" sz="2400" dirty="0">
                  <a:solidFill>
                    <a:srgbClr val="000000"/>
                  </a:solidFill>
                </a:endParaRPr>
              </a:p>
            </p:txBody>
          </p:sp>
        </mc:Choice>
        <mc:Fallback xmlns="">
          <p:sp>
            <p:nvSpPr>
              <p:cNvPr id="6" name="QB_7_BD.62_1#6f92daf3d?pid=569ac66e9&amp;color=0,0,0&amp;vtp=1&amp;bbb=1&amp;hb=1"/>
              <p:cNvSpPr>
                <a:spLocks noRot="1" noChangeAspect="1" noMove="1" noResize="1" noEditPoints="1" noAdjustHandles="1" noChangeArrowheads="1" noChangeShapeType="1" noTextEdit="1"/>
              </p:cNvSpPr>
              <p:nvPr/>
            </p:nvSpPr>
            <p:spPr>
              <a:xfrm>
                <a:off x="612648" y="2530192"/>
                <a:ext cx="10963656" cy="1405890"/>
              </a:xfrm>
              <a:prstGeom prst="rect">
                <a:avLst/>
              </a:prstGeom>
              <a:blipFill>
                <a:blip r:embed="rId7"/>
                <a:stretch>
                  <a:fillRect l="-1724" b="-12987"/>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B_7_AN.63_1#6f92daf3d.blank?pid=569ac66e9&amp;color=0,0,0&amp;vpa=27&amp;vtp=1&amp;bbb=1&amp;rh=58.27"/>
              <p:cNvSpPr/>
              <p:nvPr/>
            </p:nvSpPr>
            <p:spPr>
              <a:xfrm>
                <a:off x="9421558" y="2502633"/>
                <a:ext cx="1548130" cy="734314"/>
              </a:xfrm>
              <a:prstGeom prst="rect">
                <a:avLst/>
              </a:prstGeom>
              <a:noFill/>
              <a:ln/>
            </p:spPr>
            <p:txBody>
              <a:bodyPr wrap="none" lIns="0" tIns="0" rIns="0" bIns="0" rtlCol="0" anchor="t"/>
              <a:lstStyle/>
              <a:p>
                <a:pPr algn="ctr" latinLnBrk="1">
                  <a:lnSpc>
                    <a:spcPts val="6100"/>
                  </a:lnSpc>
                </a:pPr>
                <a14:m>
                  <m:oMath xmlns:m="http://schemas.openxmlformats.org/officeDocument/2006/math">
                    <m:f>
                      <m:fPr>
                        <m:ctrlPr>
                          <a:rPr lang="en-US" altLang="zh-CN" sz="2400" b="1" i="1" dirty="0" smtClean="0">
                            <a:solidFill>
                              <a:srgbClr val="FF0000"/>
                            </a:solidFill>
                            <a:latin typeface="Cambria Math" panose="02040503050406030204" pitchFamily="18" charset="0"/>
                            <a:ea typeface="KaiTi" pitchFamily="34" charset="-122"/>
                            <a:cs typeface="Times New Roman" pitchFamily="34" charset="-120"/>
                          </a:rPr>
                        </m:ctrlPr>
                      </m:fPr>
                      <m:num>
                        <m:sSup>
                          <m:sSup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pPr>
                          <m:e>
                            <m:r>
                              <a:rPr lang="en-US" altLang="zh-CN" sz="2400" b="1" i="0" dirty="0">
                                <a:solidFill>
                                  <a:srgbClr val="FF0000"/>
                                </a:solidFill>
                                <a:latin typeface="Cambria Math" panose="02040503050406030204" pitchFamily="18" charset="0"/>
                                <a:ea typeface="KaiTi" pitchFamily="34" charset="-122"/>
                                <a:cs typeface="Times New Roman" pitchFamily="34" charset="-120"/>
                              </a:rPr>
                              <m:t>(</m:t>
                            </m:r>
                            <m:f>
                              <m:f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fPr>
                              <m:num>
                                <m:r>
                                  <a:rPr lang="en-US" altLang="zh-CN" sz="2400" b="1" i="0" dirty="0">
                                    <a:solidFill>
                                      <a:srgbClr val="FF0000"/>
                                    </a:solidFill>
                                    <a:latin typeface="Cambria Math" panose="02040503050406030204" pitchFamily="18" charset="0"/>
                                    <a:ea typeface="KaiTi" pitchFamily="34" charset="-122"/>
                                    <a:cs typeface="Times New Roman" pitchFamily="34" charset="-120"/>
                                  </a:rPr>
                                  <m:t>𝒅</m:t>
                                </m:r>
                              </m:num>
                              <m:den>
                                <m:r>
                                  <a:rPr lang="en-US" altLang="zh-CN" sz="2400" b="1" i="0" dirty="0">
                                    <a:solidFill>
                                      <a:srgbClr val="FF0000"/>
                                    </a:solidFill>
                                    <a:latin typeface="Cambria Math" panose="02040503050406030204" pitchFamily="18" charset="0"/>
                                    <a:ea typeface="KaiTi" pitchFamily="34" charset="-122"/>
                                    <a:cs typeface="Times New Roman" pitchFamily="34" charset="-120"/>
                                  </a:rPr>
                                  <m:t>𝚫</m:t>
                                </m:r>
                                <m:sSub>
                                  <m:sSub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𝒕</m:t>
                                    </m:r>
                                  </m:e>
                                  <m:sub>
                                    <m:r>
                                      <a:rPr lang="en-US" altLang="zh-CN" sz="2400" b="1" i="0" dirty="0">
                                        <a:solidFill>
                                          <a:srgbClr val="FF0000"/>
                                        </a:solidFill>
                                        <a:latin typeface="Cambria Math" panose="02040503050406030204" pitchFamily="18" charset="0"/>
                                        <a:ea typeface="KaiTi" pitchFamily="34" charset="-122"/>
                                        <a:cs typeface="Times New Roman" pitchFamily="34" charset="-120"/>
                                      </a:rPr>
                                      <m:t>𝟐</m:t>
                                    </m:r>
                                  </m:sub>
                                </m:sSub>
                              </m:den>
                            </m:f>
                            <m:r>
                              <a:rPr lang="en-US" altLang="zh-CN" sz="2400" b="1" i="0" dirty="0">
                                <a:solidFill>
                                  <a:srgbClr val="FF0000"/>
                                </a:solidFill>
                                <a:latin typeface="Cambria Math" panose="02040503050406030204" pitchFamily="18" charset="0"/>
                                <a:ea typeface="KaiTi" pitchFamily="34" charset="-122"/>
                                <a:cs typeface="Times New Roman" pitchFamily="34" charset="-120"/>
                              </a:rPr>
                              <m:t>)</m:t>
                            </m:r>
                          </m:e>
                          <m:sup>
                            <m:r>
                              <a:rPr lang="en-US" altLang="zh-CN" sz="2400" b="1" i="0" dirty="0">
                                <a:solidFill>
                                  <a:srgbClr val="FF0000"/>
                                </a:solidFill>
                                <a:latin typeface="Cambria Math" panose="02040503050406030204" pitchFamily="18" charset="0"/>
                                <a:ea typeface="KaiTi" pitchFamily="34" charset="-122"/>
                                <a:cs typeface="Times New Roman" pitchFamily="34" charset="-120"/>
                              </a:rPr>
                              <m:t>𝟐</m:t>
                            </m:r>
                          </m:sup>
                        </m:sSup>
                        <m:r>
                          <a:rPr lang="en-US" altLang="zh-CN" sz="2400" b="1" i="0" dirty="0">
                            <a:solidFill>
                              <a:srgbClr val="FF0000"/>
                            </a:solidFill>
                            <a:latin typeface="Cambria Math" panose="02040503050406030204" pitchFamily="18" charset="0"/>
                            <a:ea typeface="KaiTi" pitchFamily="34" charset="-122"/>
                            <a:cs typeface="Times New Roman" pitchFamily="34" charset="-120"/>
                          </a:rPr>
                          <m:t>−</m:t>
                        </m:r>
                        <m:sSup>
                          <m:sSup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pPr>
                          <m:e>
                            <m:r>
                              <a:rPr lang="en-US" altLang="zh-CN" sz="2400" b="1" i="0" dirty="0">
                                <a:solidFill>
                                  <a:srgbClr val="FF0000"/>
                                </a:solidFill>
                                <a:latin typeface="Cambria Math" panose="02040503050406030204" pitchFamily="18" charset="0"/>
                                <a:ea typeface="KaiTi" pitchFamily="34" charset="-122"/>
                                <a:cs typeface="Times New Roman" pitchFamily="34" charset="-120"/>
                              </a:rPr>
                              <m:t>(</m:t>
                            </m:r>
                            <m:f>
                              <m:f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fPr>
                              <m:num>
                                <m:r>
                                  <a:rPr lang="en-US" altLang="zh-CN" sz="2400" b="1" i="0" dirty="0">
                                    <a:solidFill>
                                      <a:srgbClr val="FF0000"/>
                                    </a:solidFill>
                                    <a:latin typeface="Cambria Math" panose="02040503050406030204" pitchFamily="18" charset="0"/>
                                    <a:ea typeface="KaiTi" pitchFamily="34" charset="-122"/>
                                    <a:cs typeface="Times New Roman" pitchFamily="34" charset="-120"/>
                                  </a:rPr>
                                  <m:t>𝒅</m:t>
                                </m:r>
                              </m:num>
                              <m:den>
                                <m:r>
                                  <a:rPr lang="en-US" altLang="zh-CN" sz="2400" b="1" i="0" dirty="0">
                                    <a:solidFill>
                                      <a:srgbClr val="FF0000"/>
                                    </a:solidFill>
                                    <a:latin typeface="Cambria Math" panose="02040503050406030204" pitchFamily="18" charset="0"/>
                                    <a:ea typeface="KaiTi" pitchFamily="34" charset="-122"/>
                                    <a:cs typeface="Times New Roman" pitchFamily="34" charset="-120"/>
                                  </a:rPr>
                                  <m:t>𝚫</m:t>
                                </m:r>
                                <m:sSub>
                                  <m:sSubPr>
                                    <m:ctrlPr>
                                      <a:rPr lang="en-US" altLang="zh-CN" sz="2400" b="1" i="1" dirty="0">
                                        <a:solidFill>
                                          <a:srgbClr val="FF0000"/>
                                        </a:solidFill>
                                        <a:latin typeface="Cambria Math" panose="02040503050406030204" pitchFamily="18" charset="0"/>
                                        <a:ea typeface="KaiTi"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KaiTi" pitchFamily="34" charset="-122"/>
                                        <a:cs typeface="Times New Roman" pitchFamily="34" charset="-120"/>
                                      </a:rPr>
                                      <m:t>𝒕</m:t>
                                    </m:r>
                                  </m:e>
                                  <m:sub>
                                    <m:r>
                                      <a:rPr lang="en-US" altLang="zh-CN" sz="2400" b="1" i="0" dirty="0">
                                        <a:solidFill>
                                          <a:srgbClr val="FF0000"/>
                                        </a:solidFill>
                                        <a:latin typeface="Cambria Math" panose="02040503050406030204" pitchFamily="18" charset="0"/>
                                        <a:ea typeface="KaiTi" pitchFamily="34" charset="-122"/>
                                        <a:cs typeface="Times New Roman" pitchFamily="34" charset="-120"/>
                                      </a:rPr>
                                      <m:t>𝟏</m:t>
                                    </m:r>
                                  </m:sub>
                                </m:sSub>
                              </m:den>
                            </m:f>
                            <m:r>
                              <a:rPr lang="en-US" altLang="zh-CN" sz="2400" b="1" i="0" dirty="0">
                                <a:solidFill>
                                  <a:srgbClr val="FF0000"/>
                                </a:solidFill>
                                <a:latin typeface="Cambria Math" panose="02040503050406030204" pitchFamily="18" charset="0"/>
                                <a:ea typeface="KaiTi" pitchFamily="34" charset="-122"/>
                                <a:cs typeface="Times New Roman" pitchFamily="34" charset="-120"/>
                              </a:rPr>
                              <m:t>)</m:t>
                            </m:r>
                          </m:e>
                          <m:sup>
                            <m:r>
                              <a:rPr lang="en-US" altLang="zh-CN" sz="2400" b="1" i="0" dirty="0">
                                <a:solidFill>
                                  <a:srgbClr val="FF0000"/>
                                </a:solidFill>
                                <a:latin typeface="Cambria Math" panose="02040503050406030204" pitchFamily="18" charset="0"/>
                                <a:ea typeface="KaiTi" pitchFamily="34" charset="-122"/>
                                <a:cs typeface="Times New Roman" pitchFamily="34" charset="-120"/>
                              </a:rPr>
                              <m:t>𝟐</m:t>
                            </m:r>
                          </m:sup>
                        </m:sSup>
                      </m:num>
                      <m:den>
                        <m:r>
                          <a:rPr lang="en-US" altLang="zh-CN" sz="2400" b="1" i="0" dirty="0">
                            <a:solidFill>
                              <a:srgbClr val="FF0000"/>
                            </a:solidFill>
                            <a:latin typeface="Cambria Math" panose="02040503050406030204" pitchFamily="18" charset="0"/>
                            <a:ea typeface="KaiTi" pitchFamily="34" charset="-122"/>
                            <a:cs typeface="Times New Roman" pitchFamily="34" charset="-120"/>
                          </a:rPr>
                          <m:t>𝟐</m:t>
                        </m:r>
                        <m:r>
                          <a:rPr lang="en-US" altLang="zh-CN" sz="2400" b="1" i="0" dirty="0">
                            <a:solidFill>
                              <a:srgbClr val="FF0000"/>
                            </a:solidFill>
                            <a:latin typeface="Cambria Math" panose="02040503050406030204" pitchFamily="18" charset="0"/>
                            <a:ea typeface="KaiTi" pitchFamily="34" charset="-122"/>
                            <a:cs typeface="Times New Roman" pitchFamily="34" charset="-120"/>
                          </a:rPr>
                          <m:t>𝑳</m:t>
                        </m:r>
                      </m:den>
                    </m:f>
                  </m:oMath>
                </a14:m>
                <a:r>
                  <a:rPr lang="en-US" altLang="zh-CN" sz="100" b="1" i="0" kern="0" spc="-99900" dirty="0">
                    <a:solidFill>
                      <a:srgbClr val="FFFFFF"/>
                    </a:solidFill>
                    <a:latin typeface="Times New Roman" pitchFamily="34" charset="0"/>
                    <a:ea typeface="KaiTi" pitchFamily="34" charset="-122"/>
                    <a:cs typeface="Times New Roman" pitchFamily="34" charset="-120"/>
                  </a:rPr>
                  <a:t> </a:t>
                </a:r>
                <a:endParaRPr lang="en-US" altLang="zh-CN" sz="100" dirty="0"/>
              </a:p>
            </p:txBody>
          </p:sp>
        </mc:Choice>
        <mc:Fallback xmlns="">
          <p:sp>
            <p:nvSpPr>
              <p:cNvPr id="7" name="QB_7_AN.63_1#6f92daf3d.blank?pid=569ac66e9&amp;color=0,0,0&amp;vpa=27&amp;vtp=1&amp;bbb=1&amp;rh=58.27"/>
              <p:cNvSpPr>
                <a:spLocks noRot="1" noChangeAspect="1" noMove="1" noResize="1" noEditPoints="1" noAdjustHandles="1" noChangeArrowheads="1" noChangeShapeType="1" noTextEdit="1"/>
              </p:cNvSpPr>
              <p:nvPr/>
            </p:nvSpPr>
            <p:spPr>
              <a:xfrm>
                <a:off x="9421558" y="2502633"/>
                <a:ext cx="1548130" cy="734314"/>
              </a:xfrm>
              <a:prstGeom prst="rect">
                <a:avLst/>
              </a:prstGeom>
              <a:blipFill>
                <a:blip r:embed="rId8"/>
                <a:stretch>
                  <a:fillRect/>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QB_7_AS.64_1#6f92daf3d?pid=569ac66e9&amp;color=0,0,0&amp;vtp=1&amp;bbb=1&amp;hb=1"/>
              <p:cNvSpPr/>
              <p:nvPr/>
            </p:nvSpPr>
            <p:spPr>
              <a:xfrm>
                <a:off x="612648" y="3942432"/>
                <a:ext cx="10963656" cy="130263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Microsoft Yahei"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若测得光电门1和光电门2之间的距离为</a:t>
                </a:r>
                <a14:m>
                  <m:oMath xmlns:m="http://schemas.openxmlformats.org/officeDocument/2006/math">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𝐿</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a:solidFill>
                      <a:srgbClr val="FF0000"/>
                    </a:solidFill>
                    <a:latin typeface="Times New Roman" pitchFamily="34" charset="0"/>
                    <a:ea typeface="Microsoft Yahei" pitchFamily="34" charset="-122"/>
                    <a:cs typeface="Times New Roman" pitchFamily="34" charset="-120"/>
                  </a:rPr>
                  <a:t>，根据运动学公式可得</a:t>
                </a:r>
              </a:p>
              <a:p>
                <a:pPr latinLnBrk="1">
                  <a:lnSpc>
                    <a:spcPts val="6200"/>
                  </a:lnSpc>
                </a:pPr>
                <a14:m>
                  <m:oMath xmlns:m="http://schemas.openxmlformats.org/officeDocument/2006/math">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𝑎𝐿</m:t>
                    </m:r>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sSubSup>
                      <m:sSubSupPr>
                        <m:ctrlPr>
                          <a:rPr lang="en-US" altLang="zh-CN" sz="2400" b="0" i="1" dirty="0" smtClean="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sSubSup>
                      <m:sSubSupPr>
                        <m:ctrlPr>
                          <a:rPr lang="en-US" altLang="zh-CN" sz="2400" b="0" i="1" dirty="0" smtClean="0">
                            <a:solidFill>
                              <a:srgbClr val="FF0000"/>
                            </a:solidFill>
                            <a:latin typeface="Cambria Math" panose="02040503050406030204" pitchFamily="18" charset="0"/>
                            <a:ea typeface="Microsoft Yahei" pitchFamily="34" charset="-122"/>
                            <a:cs typeface="Times New Roman" pitchFamily="34" charset="-120"/>
                          </a:rPr>
                        </m:ctrlPr>
                      </m:sSub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𝑣</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bSup>
                  </m:oMath>
                </a14:m>
                <a:r>
                  <a:rPr lang="en-US" altLang="zh-CN" sz="2400" b="0" i="0" dirty="0">
                    <a:solidFill>
                      <a:srgbClr val="FF0000"/>
                    </a:solidFill>
                    <a:latin typeface="Times New Roman" pitchFamily="34" charset="0"/>
                    <a:ea typeface="Microsoft Yahei" pitchFamily="34" charset="-122"/>
                    <a:cs typeface="Times New Roman" pitchFamily="34" charset="-120"/>
                  </a:rPr>
                  <a:t>，联立可得滑块的加速度</a:t>
                </a:r>
                <a14:m>
                  <m:oMath xmlns:m="http://schemas.openxmlformats.org/officeDocument/2006/math">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𝑎</m:t>
                    </m:r>
                    <m:r>
                      <a:rPr lang="en-US" altLang="zh-CN" sz="2400" b="0" i="0" dirty="0" smtClean="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smtClean="0">
                            <a:solidFill>
                              <a:srgbClr val="FF0000"/>
                            </a:solidFill>
                            <a:latin typeface="Cambria Math" panose="02040503050406030204" pitchFamily="18" charset="0"/>
                            <a:ea typeface="Microsoft Yahei" pitchFamily="34" charset="-122"/>
                            <a:cs typeface="Times New Roman" pitchFamily="34" charset="-120"/>
                          </a:rPr>
                        </m:ctrlPr>
                      </m:fPr>
                      <m:num>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sSup>
                          <m:sSup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p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f>
                              <m:f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fPr>
                              <m:num>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𝑑</m:t>
                                </m:r>
                              </m:num>
                              <m:den>
                                <m:r>
                                  <m:rPr>
                                    <m:sty m:val="p"/>
                                  </m:rP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Δ</m:t>
                                </m:r>
                                <m:sSub>
                                  <m:sSubPr>
                                    <m:ctrlPr>
                                      <a:rPr lang="en-US" altLang="zh-CN" sz="2400" b="0" i="1" dirty="0">
                                        <a:solidFill>
                                          <a:srgbClr val="FF0000"/>
                                        </a:solidFill>
                                        <a:latin typeface="Cambria Math" panose="02040503050406030204" pitchFamily="18" charset="0"/>
                                        <a:ea typeface="Microsoft Yahei" pitchFamily="34" charset="-122"/>
                                        <a:cs typeface="Times New Roman" pitchFamily="34" charset="-120"/>
                                      </a:rPr>
                                    </m:ctrlPr>
                                  </m:sSubPr>
                                  <m:e>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𝑡</m:t>
                                    </m:r>
                                  </m:e>
                                  <m:sub>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1</m:t>
                                    </m:r>
                                  </m:sub>
                                </m:sSub>
                              </m:den>
                            </m:f>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m:t>
                            </m:r>
                          </m:e>
                          <m:sup>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sup>
                        </m:sSup>
                      </m:num>
                      <m:den>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2</m:t>
                        </m:r>
                        <m:r>
                          <a:rPr lang="en-US" altLang="zh-CN" sz="2400" b="0" i="0" dirty="0">
                            <a:solidFill>
                              <a:srgbClr val="FF0000"/>
                            </a:solidFill>
                            <a:latin typeface="Cambria Math" panose="02040503050406030204" pitchFamily="18" charset="0"/>
                            <a:ea typeface="Microsoft Yahei" pitchFamily="34" charset="-122"/>
                            <a:cs typeface="Times New Roman" pitchFamily="34" charset="-120"/>
                          </a:rPr>
                          <m:t>𝐿</m:t>
                        </m:r>
                      </m:den>
                    </m:f>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FF0000"/>
                    </a:solidFill>
                    <a:latin typeface="Times New Roman" pitchFamily="34" charset="0"/>
                    <a:ea typeface="Microsoft Yahei" pitchFamily="34" charset="-122"/>
                    <a:cs typeface="Times New Roman" pitchFamily="34" charset="-120"/>
                  </a:rPr>
                  <a:t>。</a:t>
                </a:r>
                <a:endParaRPr lang="en-US" altLang="zh-CN" sz="2400" dirty="0">
                  <a:solidFill>
                    <a:srgbClr val="FF0000"/>
                  </a:solidFill>
                </a:endParaRPr>
              </a:p>
            </p:txBody>
          </p:sp>
        </mc:Choice>
        <mc:Fallback xmlns="">
          <p:sp>
            <p:nvSpPr>
              <p:cNvPr id="8" name="QB_7_AS.64_1#6f92daf3d?pid=569ac66e9&amp;color=0,0,0&amp;vtp=1&amp;bbb=1&amp;hb=1"/>
              <p:cNvSpPr>
                <a:spLocks noRot="1" noChangeAspect="1" noMove="1" noResize="1" noEditPoints="1" noAdjustHandles="1" noChangeArrowheads="1" noChangeShapeType="1" noTextEdit="1"/>
              </p:cNvSpPr>
              <p:nvPr/>
            </p:nvSpPr>
            <p:spPr>
              <a:xfrm>
                <a:off x="612648" y="3942432"/>
                <a:ext cx="10963656" cy="1302639"/>
              </a:xfrm>
              <a:prstGeom prst="rect">
                <a:avLst/>
              </a:prstGeom>
              <a:blipFill>
                <a:blip r:embed="rId9"/>
                <a:stretch>
                  <a:fillRect l="-1724" b="-8451"/>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left)">
                                      <p:cBhvr>
                                        <p:cTn id="23" dur="500"/>
                                        <p:tgtEl>
                                          <p:spTgt spid="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wipe(left)">
                                      <p:cBhvr>
                                        <p:cTn id="31" dur="500"/>
                                        <p:tgtEl>
                                          <p:spTgt spid="7">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left)">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wipe(left)">
                                      <p:cBhvr>
                                        <p:cTn id="39" dur="500"/>
                                        <p:tgtEl>
                                          <p:spTgt spid="8">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wipe(left)">
                                      <p:cBhvr>
                                        <p:cTn id="4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7" grpId="0" build="p" animBg="1"/>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4&amp;si=4">
    <p:spTree>
      <p:nvGrpSpPr>
        <p:cNvPr id="1" name=""/>
        <p:cNvGrpSpPr/>
        <p:nvPr/>
      </p:nvGrpSpPr>
      <p:grpSpPr>
        <a:xfrm>
          <a:off x="0" y="0"/>
          <a:ext cx="0" cy="0"/>
          <a:chOff x="0" y="0"/>
          <a:chExt cx="0" cy="0"/>
        </a:xfrm>
      </p:grpSpPr>
      <p:pic>
        <p:nvPicPr>
          <p:cNvPr id="2" name="C_1#目录1:4f0af1237?lid=fe97b23aa&amp;cid=fe97b23aa&amp;tib=255,255,255&amp;vtp=1" descr="preencoded.png">
            <a:hlinkClick r:id="rId3" action="ppaction://hlinksldjump"/>
          </p:cNvPr>
          <p:cNvPicPr>
            <a:picLocks noChangeAspect="1"/>
          </p:cNvPicPr>
          <p:nvPr/>
        </p:nvPicPr>
        <p:blipFill>
          <a:blip r:embed="rId4"/>
          <a:stretch>
            <a:fillRect/>
          </a:stretch>
        </p:blipFill>
        <p:spPr>
          <a:xfrm>
            <a:off x="4142232" y="2587752"/>
            <a:ext cx="393192" cy="393192"/>
          </a:xfrm>
          <a:prstGeom prst="rect">
            <a:avLst/>
          </a:prstGeom>
        </p:spPr>
      </p:pic>
      <p:sp>
        <p:nvSpPr>
          <p:cNvPr id="3" name="C_1#目录1:4f0af1237?lid=fe97b23aa&amp;cid=fe97b23aa&amp;vtp=1&amp;bt=1&amp;bbb=1">
            <a:hlinkClick r:id="rId3" action="ppaction://hlinksldjump"/>
          </p:cNvPr>
          <p:cNvSpPr/>
          <p:nvPr/>
        </p:nvSpPr>
        <p:spPr>
          <a:xfrm>
            <a:off x="4709160" y="2313432"/>
            <a:ext cx="6839712" cy="932688"/>
          </a:xfrm>
          <a:prstGeom prst="rect">
            <a:avLst/>
          </a:prstGeom>
          <a:noFill/>
          <a:ln/>
        </p:spPr>
        <p:txBody>
          <a:bodyPr wrap="none" lIns="0" tIns="0" rIns="0" bIns="0" rtlCol="0" anchor="ctr"/>
          <a:lstStyle/>
          <a:p>
            <a:pPr marL="180000" algn="l" latinLnBrk="1">
              <a:lnSpc>
                <a:spcPts val="3800"/>
              </a:lnSpc>
            </a:pPr>
            <a:r>
              <a:rPr lang="en-US" altLang="zh-CN" sz="3100" b="0" i="0" dirty="0">
                <a:solidFill>
                  <a:srgbClr val="000000"/>
                </a:solidFill>
                <a:latin typeface="微软雅黑" pitchFamily="34" charset="0"/>
                <a:ea typeface="微软雅黑" pitchFamily="34" charset="-122"/>
                <a:cs typeface="微软雅黑" pitchFamily="34" charset="-120"/>
              </a:rPr>
              <a:t>必备知识·强基固本</a:t>
            </a:r>
            <a:endParaRPr lang="en-US" altLang="zh-CN" sz="3100" dirty="0"/>
          </a:p>
        </p:txBody>
      </p:sp>
      <p:pic>
        <p:nvPicPr>
          <p:cNvPr id="4" name="C_1#目录1:4f0af1237?lid=1ef19d67b&amp;cid=1ef19d67b&amp;tib=255,255,255&amp;vtp=1" descr="preencoded.png">
            <a:hlinkClick r:id="rId5" action="ppaction://hlinksldjump"/>
          </p:cNvPr>
          <p:cNvPicPr>
            <a:picLocks noChangeAspect="1"/>
          </p:cNvPicPr>
          <p:nvPr/>
        </p:nvPicPr>
        <p:blipFill>
          <a:blip r:embed="rId4"/>
          <a:stretch>
            <a:fillRect/>
          </a:stretch>
        </p:blipFill>
        <p:spPr>
          <a:xfrm>
            <a:off x="4142232" y="3703320"/>
            <a:ext cx="393192" cy="393192"/>
          </a:xfrm>
          <a:prstGeom prst="rect">
            <a:avLst/>
          </a:prstGeom>
        </p:spPr>
      </p:pic>
      <p:sp>
        <p:nvSpPr>
          <p:cNvPr id="5" name="C_1#目录1:4f0af1237?lid=1ef19d67b&amp;cid=1ef19d67b&amp;vtp=1&amp;bbb=1">
            <a:hlinkClick r:id="rId5" action="ppaction://hlinksldjump"/>
          </p:cNvPr>
          <p:cNvSpPr/>
          <p:nvPr/>
        </p:nvSpPr>
        <p:spPr>
          <a:xfrm>
            <a:off x="4709160" y="3429000"/>
            <a:ext cx="6839712" cy="932688"/>
          </a:xfrm>
          <a:prstGeom prst="rect">
            <a:avLst/>
          </a:prstGeom>
          <a:noFill/>
          <a:ln/>
        </p:spPr>
        <p:txBody>
          <a:bodyPr wrap="none" lIns="0" tIns="0" rIns="0" bIns="0" rtlCol="0" anchor="ctr"/>
          <a:lstStyle/>
          <a:p>
            <a:pPr marL="180000" algn="l" latinLnBrk="1">
              <a:lnSpc>
                <a:spcPts val="3800"/>
              </a:lnSpc>
            </a:pPr>
            <a:r>
              <a:rPr lang="en-US" altLang="zh-CN" sz="3100" b="0" i="0" dirty="0">
                <a:solidFill>
                  <a:srgbClr val="000000"/>
                </a:solidFill>
                <a:latin typeface="微软雅黑" pitchFamily="34" charset="0"/>
                <a:ea typeface="微软雅黑" pitchFamily="34" charset="-122"/>
                <a:cs typeface="微软雅黑" pitchFamily="34" charset="-120"/>
              </a:rPr>
              <a:t>关键能力·核心突破</a:t>
            </a:r>
            <a:endParaRPr lang="en-US" altLang="zh-CN" sz="3100" dirty="0"/>
          </a:p>
        </p:txBody>
      </p:sp>
    </p:spTree>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name="Slide 5&amp;si=5">
    <p:spTree>
      <p:nvGrpSpPr>
        <p:cNvPr id="1" name=""/>
        <p:cNvGrpSpPr/>
        <p:nvPr/>
      </p:nvGrpSpPr>
      <p:grpSpPr>
        <a:xfrm>
          <a:off x="0" y="0"/>
          <a:ext cx="0" cy="0"/>
          <a:chOff x="0" y="0"/>
          <a:chExt cx="0" cy="0"/>
        </a:xfrm>
      </p:grpSpPr>
      <p:sp>
        <p:nvSpPr>
          <p:cNvPr id="2" name="C_3_BD#fe97b23aa.fixed?pid=4f0af1237&amp;color=0,0,0&amp;vtp=1&amp;bbb=1"/>
          <p:cNvSpPr/>
          <p:nvPr/>
        </p:nvSpPr>
        <p:spPr>
          <a:xfrm>
            <a:off x="0" y="2157984"/>
            <a:ext cx="12188952" cy="1435608"/>
          </a:xfrm>
          <a:prstGeom prst="rect">
            <a:avLst/>
          </a:prstGeom>
          <a:noFill/>
          <a:ln/>
        </p:spPr>
        <p:txBody>
          <a:bodyPr wrap="none" lIns="0" tIns="0" rIns="0" bIns="0" rtlCol="0" anchor="ctr"/>
          <a:lstStyle/>
          <a:p>
            <a:pPr algn="ctr" latinLnBrk="1">
              <a:lnSpc>
                <a:spcPts val="5900"/>
              </a:lnSpc>
            </a:pPr>
            <a:r>
              <a:rPr lang="en-US" altLang="zh-CN" sz="4800" b="1" i="0" dirty="0">
                <a:solidFill>
                  <a:srgbClr val="000000"/>
                </a:solidFill>
                <a:latin typeface="微软雅黑" pitchFamily="34" charset="0"/>
                <a:ea typeface="微软雅黑" pitchFamily="34" charset="-122"/>
                <a:cs typeface="微软雅黑" pitchFamily="34" charset="-120"/>
              </a:rPr>
              <a:t>必备知识·强基固本</a:t>
            </a:r>
            <a:endParaRPr lang="en-US" altLang="zh-CN" sz="4800" dirty="0"/>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name="Slide 6&amp;si=6">
    <p:spTree>
      <p:nvGrpSpPr>
        <p:cNvPr id="1" name=""/>
        <p:cNvGrpSpPr/>
        <p:nvPr/>
      </p:nvGrpSpPr>
      <p:grpSpPr>
        <a:xfrm>
          <a:off x="0" y="0"/>
          <a:ext cx="0" cy="0"/>
          <a:chOff x="0" y="0"/>
          <a:chExt cx="0" cy="0"/>
        </a:xfrm>
      </p:grpSpPr>
      <p:sp>
        <p:nvSpPr>
          <p:cNvPr id="2" name="C_4_BD#3294e97cc?sp=1&amp;pid=fe97b23a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一、实验目的</a:t>
            </a:r>
            <a:endParaRPr lang="en-US" altLang="zh-CN" sz="2800" dirty="0"/>
          </a:p>
        </p:txBody>
      </p:sp>
      <p:sp>
        <p:nvSpPr>
          <p:cNvPr id="3" name="P_5_BD#dc4072c7a?sp=1&amp;pid=3294e97cc&amp;color=0,0,0&amp;vtp=1&amp;bbb=1"/>
          <p:cNvSpPr/>
          <p:nvPr/>
        </p:nvSpPr>
        <p:spPr>
          <a:xfrm>
            <a:off x="612648" y="1121661"/>
            <a:ext cx="10963656" cy="159620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a:t>
            </a:r>
            <a:r>
              <a:rPr lang="en-US" altLang="zh-CN" sz="2400" b="0" i="0">
                <a:solidFill>
                  <a:srgbClr val="000000"/>
                </a:solidFill>
                <a:latin typeface="Times New Roman" pitchFamily="34" charset="0"/>
                <a:ea typeface="Microsoft Yahei" pitchFamily="34" charset="-122"/>
                <a:cs typeface="Times New Roman" pitchFamily="34" charset="-120"/>
              </a:rPr>
              <a:t>学会应用控制变量法研究物理规律。</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探究加速度与力、质量的关系。</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3.</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掌握利用图像处理数据的方法。</a:t>
            </a:r>
            <a:endParaRPr lang="en-US" altLang="zh-CN" sz="24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name="Slide 7&amp;si=7">
    <p:spTree>
      <p:nvGrpSpPr>
        <p:cNvPr id="1" name=""/>
        <p:cNvGrpSpPr/>
        <p:nvPr/>
      </p:nvGrpSpPr>
      <p:grpSpPr>
        <a:xfrm>
          <a:off x="0" y="0"/>
          <a:ext cx="0" cy="0"/>
          <a:chOff x="0" y="0"/>
          <a:chExt cx="0" cy="0"/>
        </a:xfrm>
      </p:grpSpPr>
      <p:sp>
        <p:nvSpPr>
          <p:cNvPr id="2" name="C_4_BD#ccd79e441?sp=1&amp;pid=fe97b23a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二、实验原理</a:t>
            </a:r>
            <a:endParaRPr lang="en-US" altLang="zh-CN" sz="2800" dirty="0"/>
          </a:p>
        </p:txBody>
      </p:sp>
      <mc:AlternateContent xmlns:mc="http://schemas.openxmlformats.org/markup-compatibility/2006" xmlns:a14="http://schemas.microsoft.com/office/drawing/2010/main">
        <mc:Choice Requires="a14">
          <p:sp>
            <p:nvSpPr>
              <p:cNvPr id="3" name="P_5_BD#f140cc62e?sp=1&amp;pid=ccd79e441&amp;color=0,0,0&amp;vtp=1&amp;bbb=1"/>
              <p:cNvSpPr/>
              <p:nvPr/>
            </p:nvSpPr>
            <p:spPr>
              <a:xfrm>
                <a:off x="612648" y="1121661"/>
                <a:ext cx="10963656" cy="167640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Times New Roman" pitchFamily="34" charset="0"/>
                    <a:ea typeface="Microsoft Yahei" pitchFamily="34" charset="-122"/>
                    <a:cs typeface="Times New Roman" pitchFamily="34" charset="-120"/>
                  </a:rPr>
                  <a:t>1.</a:t>
                </a:r>
                <a:r>
                  <a:rPr lang="en-US" altLang="zh-CN" sz="2400" b="0" i="0" dirty="0">
                    <a:solidFill>
                      <a:srgbClr val="000000"/>
                    </a:solidFill>
                    <a:latin typeface="Times New Roman" pitchFamily="34" charset="0"/>
                    <a:ea typeface="Microsoft Yahei" pitchFamily="34" charset="-122"/>
                    <a:cs typeface="Times New Roman" pitchFamily="34" charset="-120"/>
                  </a:rPr>
                  <a:t>保持质量不变，</a:t>
                </a:r>
                <a:r>
                  <a:rPr lang="en-US" altLang="zh-CN" sz="2400" b="0" i="0">
                    <a:solidFill>
                      <a:srgbClr val="000000"/>
                    </a:solidFill>
                    <a:latin typeface="Times New Roman" pitchFamily="34" charset="0"/>
                    <a:ea typeface="Microsoft Yahei" pitchFamily="34" charset="-122"/>
                    <a:cs typeface="Times New Roman" pitchFamily="34" charset="-120"/>
                  </a:rPr>
                  <a:t>探究加速度与合力的关系。</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2.</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保持合力不变，探究加速度与质量的关系。</a:t>
                </a:r>
                <a:endParaRPr kumimoji="0" lang="en-US" altLang="zh-CN" sz="24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3.</a:t>
                </a:r>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作出</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𝑎</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𝐹</m:t>
                    </m:r>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图像和</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𝑎</m:t>
                    </m:r>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m:t>
                    </m:r>
                    <m:f>
                      <m:fPr>
                        <m:ctrlPr>
                          <a:rPr kumimoji="0" lang="en-US" altLang="zh-CN" sz="2400" b="0" i="1"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ctrlPr>
                      </m:fPr>
                      <m:num>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1</m:t>
                        </m:r>
                      </m:num>
                      <m:den>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m:t>
                        </m:r>
                      </m:den>
                    </m:f>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图像，确定</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𝑎</m:t>
                    </m:r>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与</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𝐹</m:t>
                    </m:r>
                  </m:oMath>
                </a14:m>
                <a:r>
                  <a:rPr kumimoji="0" lang="en-US" altLang="zh-CN" sz="2400" b="0" i="0" u="none" strike="noStrike" kern="1200" cap="none" spc="0" normalizeH="0" baseline="0" noProof="0" dirty="0">
                    <a:ln>
                      <a:noFill/>
                    </a:ln>
                    <a:solidFill>
                      <a:srgbClr val="000000"/>
                    </a:solidFill>
                    <a:effectLst/>
                    <a:uLnTx/>
                    <a:uFillTx/>
                    <a:latin typeface="Times New Roman" pitchFamily="34" charset="0"/>
                    <a:ea typeface="Microsoft Yahei" pitchFamily="34" charset="-122"/>
                    <a:cs typeface="Times New Roman" pitchFamily="34" charset="-120"/>
                  </a:rPr>
                  <a:t>、</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Microsoft Yahei" pitchFamily="34" charset="-122"/>
                        <a:cs typeface="Times New Roman" pitchFamily="34" charset="-120"/>
                      </a:rPr>
                      <m:t>𝑚</m:t>
                    </m:r>
                  </m:oMath>
                </a14:m>
                <a:r>
                  <a:rPr kumimoji="0" lang="en-US" altLang="zh-CN" sz="100" b="0" i="0" u="none" strike="noStrike" kern="0" cap="none" spc="-99900" normalizeH="0" baseline="0" noProof="0" dirty="0">
                    <a:ln>
                      <a:noFill/>
                    </a:ln>
                    <a:solidFill>
                      <a:srgbClr val="FFFFFF"/>
                    </a:solidFill>
                    <a:effectLst/>
                    <a:uLnTx/>
                    <a:uFillTx/>
                    <a:latin typeface="Times New Roman" pitchFamily="34" charset="0"/>
                    <a:ea typeface="Microsoft Yahei" pitchFamily="34" charset="-122"/>
                    <a:cs typeface="Times New Roman" pitchFamily="34" charset="-120"/>
                  </a:rPr>
                  <a:t> </a:t>
                </a:r>
                <a:r>
                  <a:rPr kumimoji="0" lang="en-US" altLang="zh-CN" sz="2400" b="0" i="0" u="none" strike="noStrike" kern="1200" cap="none" spc="0" normalizeH="0" baseline="0" noProof="0">
                    <a:ln>
                      <a:noFill/>
                    </a:ln>
                    <a:solidFill>
                      <a:srgbClr val="000000"/>
                    </a:solidFill>
                    <a:effectLst/>
                    <a:uLnTx/>
                    <a:uFillTx/>
                    <a:latin typeface="Times New Roman" pitchFamily="34" charset="0"/>
                    <a:ea typeface="Microsoft Yahei" pitchFamily="34" charset="-122"/>
                    <a:cs typeface="Times New Roman" pitchFamily="34" charset="-120"/>
                  </a:rPr>
                  <a:t>的关系。</a:t>
                </a:r>
                <a:endParaRPr lang="en-US" altLang="zh-CN" sz="2400" dirty="0"/>
              </a:p>
            </p:txBody>
          </p:sp>
        </mc:Choice>
        <mc:Fallback xmlns="">
          <p:sp>
            <p:nvSpPr>
              <p:cNvPr id="3" name="P_5_BD#f140cc62e?sp=1&amp;pid=ccd79e441&amp;color=0,0,0&amp;vtp=1&amp;bbb=1"/>
              <p:cNvSpPr>
                <a:spLocks noRot="1" noChangeAspect="1" noMove="1" noResize="1" noEditPoints="1" noAdjustHandles="1" noChangeArrowheads="1" noChangeShapeType="1" noTextEdit="1"/>
              </p:cNvSpPr>
              <p:nvPr/>
            </p:nvSpPr>
            <p:spPr>
              <a:xfrm>
                <a:off x="612648" y="1121661"/>
                <a:ext cx="10963656" cy="1676400"/>
              </a:xfrm>
              <a:prstGeom prst="rect">
                <a:avLst/>
              </a:prstGeom>
              <a:blipFill>
                <a:blip r:embed="rId3"/>
                <a:stretch>
                  <a:fillRect l="-1724" b="-6182"/>
                </a:stretch>
              </a:blipFill>
              <a:ln/>
            </p:spPr>
            <p:txBody>
              <a:bodyPr/>
              <a:lstStyle/>
              <a:p>
                <a:r>
                  <a:rPr lang="zh-CN" altLang="en-US">
                    <a:noFill/>
                  </a:rPr>
                  <a:t> </a:t>
                </a:r>
              </a:p>
            </p:txBody>
          </p:sp>
        </mc:Fallback>
      </mc:AlternateContent>
    </p:spTree>
  </p:cSld>
  <p:clrMapOvr>
    <a:masterClrMapping/>
  </p:clrMapOvr>
  <p:transition>
    <p:split dir="in"/>
  </p:transition>
</p:sld>
</file>

<file path=ppt/slides/slide8.xml><?xml version="1.0" encoding="utf-8"?>
<p:sld xmlns:a="http://schemas.openxmlformats.org/drawingml/2006/main" xmlns:r="http://schemas.openxmlformats.org/officeDocument/2006/relationships" xmlns:p="http://schemas.openxmlformats.org/presentationml/2006/main">
  <p:cSld name="Slide 8&amp;si=8">
    <p:spTree>
      <p:nvGrpSpPr>
        <p:cNvPr id="1" name=""/>
        <p:cNvGrpSpPr/>
        <p:nvPr/>
      </p:nvGrpSpPr>
      <p:grpSpPr>
        <a:xfrm>
          <a:off x="0" y="0"/>
          <a:ext cx="0" cy="0"/>
          <a:chOff x="0" y="0"/>
          <a:chExt cx="0" cy="0"/>
        </a:xfrm>
      </p:grpSpPr>
      <p:sp>
        <p:nvSpPr>
          <p:cNvPr id="2" name="C_4_BD#78dfef753?sp=1&amp;pid=fe97b23a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三、实验器材</a:t>
            </a:r>
            <a:endParaRPr lang="en-US" altLang="zh-CN" sz="2800" dirty="0"/>
          </a:p>
        </p:txBody>
      </p:sp>
      <p:sp>
        <p:nvSpPr>
          <p:cNvPr id="3" name="QB_5_BD.1_1#007ef9227?pid=78dfef753&amp;color=0,0,0&amp;vtp=1&amp;bbb=1&amp;hb=1"/>
          <p:cNvSpPr/>
          <p:nvPr/>
        </p:nvSpPr>
        <p:spPr>
          <a:xfrm>
            <a:off x="612648" y="1121661"/>
            <a:ext cx="10963656" cy="1033399"/>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小车、砝码、小盘、细绳、一端附有定滑轮的长木板、垫木、</a:t>
            </a:r>
            <a:r>
              <a:rPr lang="en-US" altLang="zh-CN" sz="2400" b="0" i="0">
                <a:solidFill>
                  <a:srgbClr val="000000"/>
                </a:solidFill>
                <a:latin typeface="Times New Roman" pitchFamily="34" charset="0"/>
                <a:ea typeface="Microsoft Yahei" pitchFamily="34" charset="-122"/>
                <a:cs typeface="Times New Roman" pitchFamily="34" charset="-120"/>
              </a:rPr>
              <a:t>打点计时器、</a:t>
            </a:r>
          </a:p>
          <a:p>
            <a:pPr latinLnBrk="1">
              <a:lnSpc>
                <a:spcPts val="4200"/>
              </a:lnSpc>
            </a:pP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Times New Roman" pitchFamily="34" charset="0"/>
                <a:ea typeface="Microsoft Yahei" pitchFamily="34" charset="-122"/>
                <a:cs typeface="Times New Roman" pitchFamily="34" charset="-120"/>
              </a:rPr>
              <a:t>、</a:t>
            </a:r>
            <a:r>
              <a:rPr lang="en-US" altLang="zh-CN" sz="2400" b="0" i="0" dirty="0">
                <a:solidFill>
                  <a:srgbClr val="000000"/>
                </a:solidFill>
                <a:latin typeface="Times New Roman" pitchFamily="34" charset="0"/>
                <a:ea typeface="Microsoft Yahei" pitchFamily="34" charset="-122"/>
                <a:cs typeface="Times New Roman" pitchFamily="34" charset="-120"/>
              </a:rPr>
              <a:t>导线、纸带、天平、刻度尺。</a:t>
            </a:r>
            <a:endParaRPr lang="en-US" altLang="zh-CN" sz="2400" dirty="0"/>
          </a:p>
        </p:txBody>
      </p:sp>
      <p:sp>
        <p:nvSpPr>
          <p:cNvPr id="4" name="QB_5_AN.2_1#007ef9227.blank?pid=78dfef753&amp;color=0,0,0&amp;vpa=1&amp;vtp=1&amp;bbb=1"/>
          <p:cNvSpPr/>
          <p:nvPr/>
        </p:nvSpPr>
        <p:spPr>
          <a:xfrm>
            <a:off x="629317" y="1630931"/>
            <a:ext cx="1446213" cy="474599"/>
          </a:xfrm>
          <a:prstGeom prst="rect">
            <a:avLst/>
          </a:prstGeom>
          <a:noFill/>
          <a:ln/>
        </p:spPr>
        <p:txBody>
          <a:bodyPr wrap="none" lIns="0" tIns="0" rIns="0" bIns="0" rtlCol="0" anchor="t"/>
          <a:lstStyle/>
          <a:p>
            <a:pPr algn="ctr" latinLnBrk="1">
              <a:lnSpc>
                <a:spcPts val="4200"/>
              </a:lnSpc>
            </a:pPr>
            <a:r>
              <a:rPr lang="en-US" altLang="zh-CN" sz="2400" b="1" i="0">
                <a:solidFill>
                  <a:srgbClr val="FF0000"/>
                </a:solidFill>
                <a:latin typeface="Times New Roman" pitchFamily="34" charset="0"/>
                <a:ea typeface="KaiTi" pitchFamily="34" charset="-122"/>
                <a:cs typeface="Times New Roman" pitchFamily="34" charset="-120"/>
              </a:rPr>
              <a:t>交流电源</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amp;si=9">
    <p:spTree>
      <p:nvGrpSpPr>
        <p:cNvPr id="1" name=""/>
        <p:cNvGrpSpPr/>
        <p:nvPr/>
      </p:nvGrpSpPr>
      <p:grpSpPr>
        <a:xfrm>
          <a:off x="0" y="0"/>
          <a:ext cx="0" cy="0"/>
          <a:chOff x="0" y="0"/>
          <a:chExt cx="0" cy="0"/>
        </a:xfrm>
      </p:grpSpPr>
      <p:sp>
        <p:nvSpPr>
          <p:cNvPr id="2" name="C_4_BD#13bf7ded6?sp=1&amp;pid=fe97b23aa&amp;color=0,0,0&amp;vtp=1&amp;bt=1&amp;bbb=1"/>
          <p:cNvSpPr/>
          <p:nvPr/>
        </p:nvSpPr>
        <p:spPr>
          <a:xfrm>
            <a:off x="612648" y="486000"/>
            <a:ext cx="10963656" cy="995680"/>
          </a:xfrm>
          <a:prstGeom prst="rect">
            <a:avLst/>
          </a:prstGeom>
          <a:noFill/>
          <a:ln/>
        </p:spPr>
        <p:txBody>
          <a:bodyPr wrap="none" lIns="0" tIns="0" rIns="0" bIns="0" rtlCol="0" anchor="t"/>
          <a:lstStyle/>
          <a:p>
            <a:pPr algn="l" latinLnBrk="1">
              <a:lnSpc>
                <a:spcPts val="5000"/>
              </a:lnSpc>
            </a:pPr>
            <a:r>
              <a:rPr lang="en-US" altLang="zh-CN" sz="2800" b="1" i="0" dirty="0">
                <a:solidFill>
                  <a:srgbClr val="000000"/>
                </a:solidFill>
                <a:latin typeface="Times New Roman" pitchFamily="34" charset="0"/>
                <a:ea typeface="Microsoft Yahei" pitchFamily="34" charset="-122"/>
                <a:cs typeface="Times New Roman" pitchFamily="34" charset="-120"/>
              </a:rPr>
              <a:t>四、实验过程</a:t>
            </a:r>
            <a:endParaRPr lang="en-US" altLang="zh-CN" sz="2800" dirty="0"/>
          </a:p>
        </p:txBody>
      </p:sp>
      <mc:AlternateContent xmlns:mc="http://schemas.openxmlformats.org/markup-compatibility/2006" xmlns:a14="http://schemas.microsoft.com/office/drawing/2010/main">
        <mc:Choice Requires="a14">
          <p:sp>
            <p:nvSpPr>
              <p:cNvPr id="3" name="P_5_BD#d6e2c334d?sp=1&amp;pid=13bf7ded6&amp;color=0,0,0&amp;vtp=1&amp;bbb=1"/>
              <p:cNvSpPr/>
              <p:nvPr/>
            </p:nvSpPr>
            <p:spPr>
              <a:xfrm>
                <a:off x="612648" y="1128637"/>
                <a:ext cx="10963656" cy="478600"/>
              </a:xfrm>
              <a:prstGeom prst="rect">
                <a:avLst/>
              </a:prstGeom>
              <a:noFill/>
              <a:ln/>
            </p:spPr>
            <p:txBody>
              <a:bodyPr wrap="none" lIns="0" tIns="0" rIns="0" bIns="0" rtlCol="0" anchor="t"/>
              <a:lstStyle/>
              <a:p>
                <a:pPr algn="l" latinLnBrk="1">
                  <a:lnSpc>
                    <a:spcPts val="4200"/>
                  </a:lnSpc>
                </a:pPr>
                <a:r>
                  <a:rPr lang="en-US" altLang="zh-CN" sz="2400" b="0" i="0" dirty="0">
                    <a:solidFill>
                      <a:srgbClr val="000000"/>
                    </a:solidFill>
                    <a:latin typeface="Times New Roman" pitchFamily="34" charset="0"/>
                    <a:ea typeface="Microsoft Yahei" pitchFamily="34" charset="-122"/>
                    <a:cs typeface="Times New Roman" pitchFamily="34" charset="-120"/>
                  </a:rPr>
                  <a:t>1.质量的测量：用天平测量小盘和砝码的总质量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m:t>
                    </m:r>
                  </m:oMath>
                </a14:m>
                <a:r>
                  <a:rPr lang="en-US" altLang="zh-CN" sz="2400" b="0" i="0" dirty="0">
                    <a:solidFill>
                      <a:srgbClr val="000000"/>
                    </a:solidFill>
                    <a:latin typeface="Times New Roman" pitchFamily="34" charset="0"/>
                    <a:ea typeface="Microsoft Yahei" pitchFamily="34" charset="-122"/>
                    <a:cs typeface="Times New Roman" pitchFamily="34" charset="-120"/>
                  </a:rPr>
                  <a:t>以及小车的质量</a:t>
                </a:r>
                <a14:m>
                  <m:oMath xmlns:m="http://schemas.openxmlformats.org/officeDocument/2006/math">
                    <m:r>
                      <a:rPr lang="en-US" altLang="zh-CN" sz="2400" b="0" i="0" dirty="0">
                        <a:solidFill>
                          <a:srgbClr val="000000"/>
                        </a:solidFill>
                        <a:latin typeface="Cambria Math" panose="02040503050406030204" pitchFamily="18" charset="0"/>
                        <a:ea typeface="Microsoft Yahei" pitchFamily="34" charset="-122"/>
                        <a:cs typeface="Times New Roman" pitchFamily="34" charset="-120"/>
                      </a:rPr>
                      <m:t>𝑚</m:t>
                    </m:r>
                  </m:oMath>
                </a14:m>
                <a:r>
                  <a:rPr lang="en-US" altLang="zh-CN" sz="100" b="0" i="0" kern="0" spc="-99900" dirty="0">
                    <a:solidFill>
                      <a:srgbClr val="FFFFFF"/>
                    </a:solidFill>
                    <a:latin typeface="Times New Roman" pitchFamily="34" charset="0"/>
                    <a:ea typeface="Microsoft Yahei" pitchFamily="34" charset="-122"/>
                    <a:cs typeface="Times New Roma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a:t>
                </a:r>
                <a:endParaRPr lang="en-US" altLang="zh-CN" sz="2400" dirty="0"/>
              </a:p>
            </p:txBody>
          </p:sp>
        </mc:Choice>
        <mc:Fallback xmlns="">
          <p:sp>
            <p:nvSpPr>
              <p:cNvPr id="3" name="P_5_BD#d6e2c334d?sp=1&amp;pid=13bf7ded6&amp;color=0,0,0&amp;vtp=1&amp;bbb=1"/>
              <p:cNvSpPr>
                <a:spLocks noRot="1" noChangeAspect="1" noMove="1" noResize="1" noEditPoints="1" noAdjustHandles="1" noChangeArrowheads="1" noChangeShapeType="1" noTextEdit="1"/>
              </p:cNvSpPr>
              <p:nvPr/>
            </p:nvSpPr>
            <p:spPr>
              <a:xfrm>
                <a:off x="612648" y="1128637"/>
                <a:ext cx="10963656" cy="478600"/>
              </a:xfrm>
              <a:prstGeom prst="rect">
                <a:avLst/>
              </a:prstGeom>
              <a:blipFill>
                <a:blip r:embed="rId3"/>
                <a:stretch>
                  <a:fillRect l="-1724" b="-37975"/>
                </a:stretch>
              </a:blipFill>
              <a:ln/>
            </p:spPr>
            <p:txBody>
              <a:bodyPr/>
              <a:lstStyle/>
              <a:p>
                <a:r>
                  <a:rPr lang="zh-CN" altLang="en-US">
                    <a:noFill/>
                  </a:rPr>
                  <a:t> </a:t>
                </a:r>
              </a:p>
            </p:txBody>
          </p:sp>
        </mc:Fallback>
      </mc:AlternateContent>
      <p:pic>
        <p:nvPicPr>
          <p:cNvPr id="4" name="QB_5_BD.3_1#925315961?htil=1&amp;pid=13bf7ded6&amp;color=0,0,0&amp;tib=255,255,255&amp;vtp=1&amp;hs=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6184719" y="1656431"/>
            <a:ext cx="5385816" cy="29626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B_5_BD.3_2#925315961?htil=1&amp;sp=1&amp;pid=13bf7ded6&amp;color=0,0,0&amp;vtp=1&amp;bbb=1&amp;hb=1&amp;hs=1"/>
          <p:cNvSpPr/>
          <p:nvPr/>
        </p:nvSpPr>
        <p:spPr>
          <a:xfrm>
            <a:off x="612648" y="1610712"/>
            <a:ext cx="5486400" cy="1592199"/>
          </a:xfrm>
          <a:prstGeom prst="rect">
            <a:avLst/>
          </a:prstGeom>
          <a:noFill/>
          <a:ln/>
        </p:spPr>
        <p:txBody>
          <a:bodyPr wrap="none" lIns="0" tIns="0" rIns="0" bIns="0" rtlCol="0" anchor="t"/>
          <a:lstStyle/>
          <a:p>
            <a:pPr algn="l" latinLnBrk="1">
              <a:lnSpc>
                <a:spcPts val="4400"/>
              </a:lnSpc>
            </a:pPr>
            <a:r>
              <a:rPr lang="en-US" altLang="zh-CN" sz="2400" b="1" i="0" dirty="0">
                <a:solidFill>
                  <a:srgbClr val="AE8CBB"/>
                </a:solidFill>
                <a:latin typeface="Times New Roman" pitchFamily="34" charset="0"/>
                <a:ea typeface="Microsoft Yahei" pitchFamily="34" charset="-122"/>
                <a:cs typeface="Times New Roman" pitchFamily="34" charset="-120"/>
              </a:rPr>
              <a:t>2.</a:t>
            </a:r>
            <a:r>
              <a:rPr lang="en-US" altLang="zh-CN" sz="2400" b="1" i="0" dirty="0">
                <a:solidFill>
                  <a:srgbClr val="AE8CBB"/>
                </a:solidFill>
                <a:latin typeface="SimSun" pitchFamily="34" charset="0"/>
                <a:ea typeface="SimSun" pitchFamily="34" charset="-122"/>
                <a:cs typeface="SimSun" pitchFamily="34" charset="-120"/>
              </a:rPr>
              <a:t> </a:t>
            </a:r>
            <a:r>
              <a:rPr lang="en-US" altLang="zh-CN" sz="2400" b="0" i="0" dirty="0">
                <a:solidFill>
                  <a:srgbClr val="000000"/>
                </a:solidFill>
                <a:latin typeface="Times New Roman" pitchFamily="34" charset="0"/>
                <a:ea typeface="Microsoft Yahei" pitchFamily="34" charset="-122"/>
                <a:cs typeface="Times New Roman" pitchFamily="34" charset="-120"/>
              </a:rPr>
              <a:t>安装</a:t>
            </a:r>
            <a:r>
              <a:rPr lang="en-US" altLang="zh-CN" sz="2400" b="0" i="0">
                <a:solidFill>
                  <a:srgbClr val="000000"/>
                </a:solidFill>
                <a:latin typeface="Times New Roman" pitchFamily="34" charset="0"/>
                <a:ea typeface="Microsoft Yahei" pitchFamily="34" charset="-122"/>
                <a:cs typeface="Times New Roman" pitchFamily="34" charset="-120"/>
              </a:rPr>
              <a:t>：按照如图所示装置把实验器材</a:t>
            </a:r>
          </a:p>
          <a:p>
            <a:pPr latinLnBrk="1">
              <a:lnSpc>
                <a:spcPts val="4400"/>
              </a:lnSpc>
            </a:pPr>
            <a:r>
              <a:rPr lang="en-US" altLang="zh-CN" sz="2400" b="0" i="0">
                <a:solidFill>
                  <a:srgbClr val="000000"/>
                </a:solidFill>
                <a:latin typeface="Times New Roman" pitchFamily="34" charset="0"/>
                <a:ea typeface="Microsoft Yahei" pitchFamily="34" charset="-122"/>
                <a:cs typeface="Times New Roman" pitchFamily="34" charset="-120"/>
              </a:rPr>
              <a:t>安装好，只是不把悬挂小盘的细绳系在小</a:t>
            </a:r>
          </a:p>
          <a:p>
            <a:pPr latinLnBrk="1">
              <a:lnSpc>
                <a:spcPts val="4200"/>
              </a:lnSpc>
            </a:pPr>
            <a:r>
              <a:rPr lang="en-US" altLang="zh-CN" sz="2400" b="0" i="0">
                <a:solidFill>
                  <a:srgbClr val="000000"/>
                </a:solidFill>
                <a:latin typeface="Times New Roman" pitchFamily="34" charset="0"/>
                <a:ea typeface="Microsoft Yahei" pitchFamily="34" charset="-122"/>
                <a:cs typeface="Times New Roman" pitchFamily="34" charset="-120"/>
              </a:rPr>
              <a:t>车上（即不给小车施加</a:t>
            </a:r>
            <a:r>
              <a:rPr lang="en-US" altLang="zh-CN" sz="2400" i="0">
                <a:solidFill>
                  <a:srgbClr val="000000"/>
                </a:solidFill>
                <a:latin typeface="SimSun" pitchFamily="34" charset="0"/>
                <a:ea typeface="SimSun" pitchFamily="34" charset="-122"/>
                <a:cs typeface="SimSun" pitchFamily="34" charset="-120"/>
              </a:rPr>
              <a:t>________</a:t>
            </a:r>
            <a:r>
              <a:rPr lang="en-US" altLang="zh-CN" sz="2400" b="0" i="0">
                <a:solidFill>
                  <a:srgbClr val="000000"/>
                </a:solidFill>
                <a:latin typeface="Times New Roman" pitchFamily="34" charset="0"/>
                <a:ea typeface="Microsoft Yahei" pitchFamily="34" charset="-122"/>
                <a:cs typeface="Times New Roman" pitchFamily="34" charset="-120"/>
              </a:rPr>
              <a:t>）。</a:t>
            </a:r>
            <a:endParaRPr lang="en-US" altLang="zh-CN" sz="2400" dirty="0"/>
          </a:p>
        </p:txBody>
      </p:sp>
      <p:sp>
        <p:nvSpPr>
          <p:cNvPr id="6" name="QB_5_AN.4_1#925315961.blank?pid=13bf7ded6&amp;color=0,0,0&amp;vpa=2&amp;vtp=1&amp;bbb=1"/>
          <p:cNvSpPr/>
          <p:nvPr/>
        </p:nvSpPr>
        <p:spPr>
          <a:xfrm>
            <a:off x="3677316" y="2678782"/>
            <a:ext cx="1139825"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Times New Roman" pitchFamily="34" charset="0"/>
                <a:ea typeface="KaiTi" pitchFamily="34" charset="-122"/>
                <a:cs typeface="Times New Roman" pitchFamily="34" charset="-120"/>
              </a:rPr>
              <a:t>牵引力</a:t>
            </a:r>
            <a:endParaRPr lang="en-US" altLang="zh-CN" sz="2400" dirty="0"/>
          </a:p>
        </p:txBody>
      </p:sp>
      <p:sp>
        <p:nvSpPr>
          <p:cNvPr id="7" name="QB_5_BD.5_1#2be32012b?pid=13bf7ded6&amp;color=0,0,0&amp;vtp=1&amp;bbb=1&amp;hs=1"/>
          <p:cNvSpPr/>
          <p:nvPr/>
        </p:nvSpPr>
        <p:spPr>
          <a:xfrm>
            <a:off x="612648" y="4747612"/>
            <a:ext cx="10963656" cy="474599"/>
          </a:xfrm>
          <a:prstGeom prst="rect">
            <a:avLst/>
          </a:prstGeom>
          <a:noFill/>
          <a:ln/>
        </p:spPr>
        <p:txBody>
          <a:bodyPr wrap="none" lIns="0" tIns="0" rIns="0" bIns="0" rtlCol="0" anchor="t"/>
          <a:lstStyle/>
          <a:p>
            <a:pPr algn="l" latinLnBrk="1">
              <a:lnSpc>
                <a:spcPts val="4200"/>
              </a:lnSpc>
            </a:pPr>
            <a:r>
              <a:rPr lang="en-US" altLang="zh-CN" sz="2400" b="1" i="0" dirty="0">
                <a:solidFill>
                  <a:srgbClr val="AE8CBB"/>
                </a:solidFill>
                <a:latin typeface="Times New Roman" pitchFamily="34" charset="0"/>
                <a:ea typeface="Microsoft Yahei" pitchFamily="34" charset="-122"/>
                <a:cs typeface="Times New Roman" pitchFamily="34" charset="-120"/>
              </a:rPr>
              <a:t>3</a:t>
            </a:r>
            <a:r>
              <a:rPr lang="en-US" altLang="zh-CN" sz="2400" b="1" i="0" spc="-50" dirty="0">
                <a:solidFill>
                  <a:srgbClr val="AE8CBB"/>
                </a:solidFill>
                <a:latin typeface="Times New Roman" pitchFamily="34" charset="0"/>
                <a:ea typeface="Microsoft Yahei" pitchFamily="34" charset="-122"/>
                <a:cs typeface="Times New Roman" pitchFamily="34" charset="-120"/>
              </a:rPr>
              <a:t>.</a:t>
            </a:r>
            <a:r>
              <a:rPr lang="en-US" altLang="zh-CN" sz="2400" b="1" i="0" spc="-50" dirty="0">
                <a:solidFill>
                  <a:srgbClr val="AE8CBB"/>
                </a:solidFill>
                <a:latin typeface="SimSun" pitchFamily="34" charset="0"/>
                <a:ea typeface="SimSun" pitchFamily="34" charset="-122"/>
                <a:cs typeface="SimSun" pitchFamily="34" charset="-120"/>
              </a:rPr>
              <a:t> </a:t>
            </a:r>
            <a:r>
              <a:rPr lang="en-US" altLang="zh-CN" sz="2400" b="0" i="0" spc="-50" dirty="0">
                <a:solidFill>
                  <a:srgbClr val="000000"/>
                </a:solidFill>
                <a:latin typeface="Times New Roman" pitchFamily="34" charset="0"/>
                <a:ea typeface="Microsoft Yahei" pitchFamily="34" charset="-122"/>
                <a:cs typeface="Times New Roman" pitchFamily="34" charset="-120"/>
              </a:rPr>
              <a:t>平衡阻力：在长木板不带定滑轮的一端下面垫上一块垫木</a:t>
            </a:r>
            <a:r>
              <a:rPr lang="en-US" altLang="zh-CN" sz="2400" b="0" i="0" spc="-50">
                <a:solidFill>
                  <a:srgbClr val="000000"/>
                </a:solidFill>
                <a:latin typeface="Times New Roman" pitchFamily="34" charset="0"/>
                <a:ea typeface="Microsoft Yahei" pitchFamily="34" charset="-122"/>
                <a:cs typeface="Times New Roman" pitchFamily="34" charset="-120"/>
              </a:rPr>
              <a:t>，使小车能</a:t>
            </a:r>
            <a:r>
              <a:rPr lang="en-US" altLang="zh-CN" sz="2400" i="0" spc="-50">
                <a:solidFill>
                  <a:srgbClr val="000000"/>
                </a:solidFill>
                <a:latin typeface="SimSun" pitchFamily="34" charset="0"/>
                <a:ea typeface="SimSun" pitchFamily="34" charset="-122"/>
                <a:cs typeface="SimSun" pitchFamily="34" charset="-120"/>
              </a:rPr>
              <a:t>______</a:t>
            </a:r>
            <a:r>
              <a:rPr lang="en-US" altLang="zh-CN" sz="2400" b="0" i="0" spc="-50">
                <a:solidFill>
                  <a:srgbClr val="000000"/>
                </a:solidFill>
                <a:latin typeface="Times New Roman" pitchFamily="34" charset="0"/>
                <a:ea typeface="Microsoft Yahei" pitchFamily="34" charset="-122"/>
                <a:cs typeface="Times New Roman" pitchFamily="34" charset="-120"/>
              </a:rPr>
              <a:t>下滑</a:t>
            </a:r>
            <a:r>
              <a:rPr lang="en-US" altLang="zh-CN" sz="2400" b="0" i="0" spc="-50" dirty="0">
                <a:solidFill>
                  <a:srgbClr val="000000"/>
                </a:solidFill>
                <a:latin typeface="Times New Roman" pitchFamily="34" charset="0"/>
                <a:ea typeface="Microsoft Yahei" pitchFamily="34" charset="-122"/>
                <a:cs typeface="Times New Roman" pitchFamily="34" charset="-120"/>
              </a:rPr>
              <a:t>。</a:t>
            </a:r>
            <a:endParaRPr lang="en-US" altLang="zh-CN" sz="2400" spc="-50" dirty="0"/>
          </a:p>
        </p:txBody>
      </p:sp>
      <p:sp>
        <p:nvSpPr>
          <p:cNvPr id="8" name="QB_5_AN.6_1#2be32012b.blank?pid=13bf7ded6&amp;color=0,0,0&amp;vpa=3&amp;vtp=1&amp;bbb=1"/>
          <p:cNvSpPr/>
          <p:nvPr/>
        </p:nvSpPr>
        <p:spPr>
          <a:xfrm>
            <a:off x="9943180" y="4698082"/>
            <a:ext cx="814388" cy="474599"/>
          </a:xfrm>
          <a:prstGeom prst="rect">
            <a:avLst/>
          </a:prstGeom>
          <a:noFill/>
          <a:ln/>
        </p:spPr>
        <p:txBody>
          <a:bodyPr wrap="none" lIns="0" tIns="0" rIns="0" bIns="0" rtlCol="0" anchor="t"/>
          <a:lstStyle/>
          <a:p>
            <a:pPr algn="ctr" latinLnBrk="1">
              <a:lnSpc>
                <a:spcPts val="4200"/>
              </a:lnSpc>
            </a:pPr>
            <a:r>
              <a:rPr lang="en-US" altLang="zh-CN" sz="2400" b="1" i="0" spc="-50" dirty="0">
                <a:solidFill>
                  <a:srgbClr val="FF0000"/>
                </a:solidFill>
                <a:latin typeface="Times New Roman" pitchFamily="34" charset="0"/>
                <a:ea typeface="KaiTi" pitchFamily="34" charset="-122"/>
                <a:cs typeface="Times New Roman" pitchFamily="34" charset="-120"/>
              </a:rPr>
              <a:t>匀速</a:t>
            </a:r>
            <a:endParaRPr lang="en-US" altLang="zh-CN" sz="2400" spc="-5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left)">
                                      <p:cBhvr>
                                        <p:cTn id="15" dur="500"/>
                                        <p:tgtEl>
                                          <p:spTgt spid="8">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1532</Words>
  <Application>Microsoft Office PowerPoint</Application>
  <PresentationFormat>宽屏</PresentationFormat>
  <Paragraphs>297</Paragraphs>
  <Slides>36</Slides>
  <Notes>35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vt:i4>
      </vt:variant>
    </vt:vector>
  </HeadingPairs>
  <TitlesOfParts>
    <vt:vector size="43" baseType="lpstr">
      <vt:lpstr>SimSun</vt:lpstr>
      <vt:lpstr>微软雅黑</vt:lpstr>
      <vt:lpstr>Arial</vt:lpstr>
      <vt:lpstr>Calibri</vt:lpstr>
      <vt:lpstr>Cambria Math</vt:lpstr>
      <vt:lpstr>Times New Roman</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EDZ</cp:lastModifiedBy>
  <cp:revision>3</cp:revision>
  <dcterms:created xsi:type="dcterms:W3CDTF">2025-01-22T10:05:53Z</dcterms:created>
  <dcterms:modified xsi:type="dcterms:W3CDTF">2025-01-23T10:11:51Z</dcterms:modified>
  <cp:category/>
  <cp:contentStatus/>
</cp:coreProperties>
</file>